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44"/>
  </p:notesMasterIdLst>
  <p:sldIdLst>
    <p:sldId id="626" r:id="rId4"/>
    <p:sldId id="449" r:id="rId5"/>
    <p:sldId id="506" r:id="rId6"/>
    <p:sldId id="460" r:id="rId7"/>
    <p:sldId id="507" r:id="rId8"/>
    <p:sldId id="505" r:id="rId9"/>
    <p:sldId id="450" r:id="rId10"/>
    <p:sldId id="490" r:id="rId11"/>
    <p:sldId id="487" r:id="rId12"/>
    <p:sldId id="488" r:id="rId13"/>
    <p:sldId id="489" r:id="rId14"/>
    <p:sldId id="508" r:id="rId15"/>
    <p:sldId id="499" r:id="rId16"/>
    <p:sldId id="509" r:id="rId17"/>
    <p:sldId id="510" r:id="rId18"/>
    <p:sldId id="511" r:id="rId19"/>
    <p:sldId id="512" r:id="rId20"/>
    <p:sldId id="513" r:id="rId21"/>
    <p:sldId id="455" r:id="rId22"/>
    <p:sldId id="520" r:id="rId23"/>
    <p:sldId id="521" r:id="rId24"/>
    <p:sldId id="522" r:id="rId25"/>
    <p:sldId id="540" r:id="rId26"/>
    <p:sldId id="523" r:id="rId27"/>
    <p:sldId id="519" r:id="rId28"/>
    <p:sldId id="500" r:id="rId29"/>
    <p:sldId id="502" r:id="rId30"/>
    <p:sldId id="503" r:id="rId31"/>
    <p:sldId id="723" r:id="rId32"/>
    <p:sldId id="493" r:id="rId33"/>
    <p:sldId id="495" r:id="rId34"/>
    <p:sldId id="496" r:id="rId35"/>
    <p:sldId id="497" r:id="rId36"/>
    <p:sldId id="498" r:id="rId37"/>
    <p:sldId id="518" r:id="rId38"/>
    <p:sldId id="524" r:id="rId39"/>
    <p:sldId id="517" r:id="rId40"/>
    <p:sldId id="525" r:id="rId41"/>
    <p:sldId id="516" r:id="rId42"/>
    <p:sldId id="527" r:id="rId43"/>
    <p:sldId id="459" r:id="rId45"/>
    <p:sldId id="536" r:id="rId46"/>
    <p:sldId id="492" r:id="rId47"/>
    <p:sldId id="535" r:id="rId48"/>
    <p:sldId id="537" r:id="rId49"/>
    <p:sldId id="539" r:id="rId50"/>
    <p:sldId id="538" r:id="rId51"/>
    <p:sldId id="543" r:id="rId52"/>
    <p:sldId id="544" r:id="rId53"/>
    <p:sldId id="545" r:id="rId54"/>
    <p:sldId id="546" r:id="rId55"/>
    <p:sldId id="547" r:id="rId56"/>
    <p:sldId id="548" r:id="rId57"/>
    <p:sldId id="549" r:id="rId58"/>
    <p:sldId id="550" r:id="rId59"/>
    <p:sldId id="551" r:id="rId60"/>
    <p:sldId id="552" r:id="rId61"/>
    <p:sldId id="553" r:id="rId62"/>
    <p:sldId id="554" r:id="rId63"/>
    <p:sldId id="555" r:id="rId64"/>
    <p:sldId id="556" r:id="rId65"/>
    <p:sldId id="580" r:id="rId66"/>
    <p:sldId id="557" r:id="rId67"/>
    <p:sldId id="558" r:id="rId68"/>
    <p:sldId id="559" r:id="rId69"/>
    <p:sldId id="560" r:id="rId70"/>
    <p:sldId id="561" r:id="rId71"/>
    <p:sldId id="792" r:id="rId72"/>
    <p:sldId id="562" r:id="rId73"/>
    <p:sldId id="563" r:id="rId74"/>
    <p:sldId id="564" r:id="rId75"/>
    <p:sldId id="599" r:id="rId76"/>
    <p:sldId id="600" r:id="rId77"/>
    <p:sldId id="601" r:id="rId78"/>
    <p:sldId id="602" r:id="rId79"/>
    <p:sldId id="603" r:id="rId80"/>
    <p:sldId id="604" r:id="rId81"/>
    <p:sldId id="605" r:id="rId82"/>
    <p:sldId id="606" r:id="rId83"/>
    <p:sldId id="607" r:id="rId84"/>
    <p:sldId id="608" r:id="rId85"/>
    <p:sldId id="581" r:id="rId86"/>
    <p:sldId id="582" r:id="rId87"/>
    <p:sldId id="584" r:id="rId88"/>
    <p:sldId id="585" r:id="rId89"/>
    <p:sldId id="586" r:id="rId90"/>
    <p:sldId id="587" r:id="rId91"/>
    <p:sldId id="588" r:id="rId92"/>
    <p:sldId id="589" r:id="rId93"/>
    <p:sldId id="590" r:id="rId94"/>
    <p:sldId id="591" r:id="rId95"/>
    <p:sldId id="592" r:id="rId96"/>
    <p:sldId id="593" r:id="rId97"/>
    <p:sldId id="594" r:id="rId98"/>
    <p:sldId id="595" r:id="rId99"/>
    <p:sldId id="596" r:id="rId100"/>
    <p:sldId id="597" r:id="rId101"/>
    <p:sldId id="598" r:id="rId10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1pPr>
    <a:lvl2pPr marL="457200" lvl="1"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2pPr>
    <a:lvl3pPr marL="914400" lvl="2"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3pPr>
    <a:lvl4pPr marL="1371600" lvl="3"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4pPr>
    <a:lvl5pPr marL="1828800" lvl="4"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5pPr>
    <a:lvl6pPr marL="2286000" lvl="5"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6pPr>
    <a:lvl7pPr marL="2743200" lvl="6"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7pPr>
    <a:lvl8pPr marL="3200400" lvl="7"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8pPr>
    <a:lvl9pPr marL="3657600" lvl="8"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00"/>
    <a:srgbClr val="660066"/>
    <a:srgbClr val="FFCCCC"/>
    <a:srgbClr val="006600"/>
    <a:srgbClr val="CC0000"/>
    <a:srgbClr val="CC33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2" d="100"/>
          <a:sy n="82" d="100"/>
        </p:scale>
        <p:origin x="-1474" y="-91"/>
      </p:cViewPr>
      <p:guideLst>
        <p:guide orient="horz" pos="2160"/>
        <p:guide pos="287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notesMaster" Target="notesMasters/notes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0"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0" sz="1200" b="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txBody>
          <a:bodyPr/>
          <a:p>
            <a:endParaRPr lang="zh-CN" altLang="en-US"/>
          </a:p>
        </p:txBody>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0"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111619" name="Rectangle 2"/>
          <p:cNvSpPr>
            <a:spLocks noRot="1" noTextEdit="1"/>
          </p:cNvSpPr>
          <p:nvPr>
            <p:ph type="sldImg"/>
          </p:nvPr>
        </p:nvSpPr>
        <p:spPr/>
        <p:txBody>
          <a:bodyPr/>
          <a:p>
            <a:endParaRPr lang="zh-CN" altLang="en-US"/>
          </a:p>
        </p:txBody>
      </p:sp>
      <p:sp>
        <p:nvSpPr>
          <p:cNvPr id="111620" name="Rectangle 3"/>
          <p:cNvSpPr>
            <a:spLocks noGrp="1"/>
          </p:cNvSpPr>
          <p:nvPr>
            <p:ph type="body" idx="1"/>
          </p:nvPr>
        </p:nvSpPr>
        <p:spPr>
          <a:xfrm>
            <a:off x="914400" y="4343400"/>
            <a:ext cx="5029200" cy="4114800"/>
          </a:xfrm>
        </p:spPr>
        <p:txBody>
          <a:bodyPr wrap="square" lIns="91440" tIns="45720" rIns="91440" bIns="45720" anchor="t"/>
          <a:p>
            <a:pPr lvl="0"/>
            <a:endParaRPr lang="en-GB"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3513" y="476250"/>
            <a:ext cx="1943100" cy="4906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213" y="476250"/>
            <a:ext cx="5676900" cy="49069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7772400" cy="6588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76325"/>
            <a:ext cx="7558088" cy="52482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2"/>
              </a:buBlip>
              <a:defRPr/>
            </a:pPr>
            <a:endParaRPr kumimoji="1" lang="zh-CN" altLang="en-US" sz="3600" b="0" i="0" u="none" strike="noStrike" kern="0" cap="none" spc="0" normalizeH="0" baseline="0" noProof="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8" name="日期占位符 3"/>
          <p:cNvSpPr>
            <a:spLocks noGrp="1"/>
          </p:cNvSpPr>
          <p:nvPr>
            <p:ph type="dt" sz="half" idx="2"/>
          </p:nvPr>
        </p:nvSpPr>
        <p:spPr bwMode="auto">
          <a:xfrm>
            <a:off x="457200" y="6519863"/>
            <a:ext cx="2133600" cy="244475"/>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rPr>
            </a:fld>
            <a:endPar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8291513" y="6369050"/>
            <a:ext cx="457200" cy="228600"/>
          </a:xfrm>
          <a:prstGeom prst="rect">
            <a:avLst/>
          </a:prstGeom>
          <a:ln>
            <a:miter lim="800000"/>
          </a:ln>
        </p:spPr>
        <p:txBody>
          <a:bodyPr vert="horz" wrap="square" lIns="91440" tIns="45720" rIns="91440" bIns="45720" numCol="1" anchor="t" anchorCtr="0" compatLnSpc="1"/>
          <a:p>
            <a:pPr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0000"/>
              </a:spcBef>
              <a:spcAft>
                <a:spcPct val="20000"/>
              </a:spcAft>
              <a:buClrTx/>
              <a:buSzTx/>
              <a:buFontTx/>
              <a:buNone/>
              <a:defRPr/>
            </a:pPr>
            <a:endParaRPr kumimoji="1" lang="zh-CN" altLang="en-US" sz="32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3513" y="476250"/>
            <a:ext cx="1943100" cy="4906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213" y="476250"/>
            <a:ext cx="5676900" cy="49069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7772400" cy="6588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76325"/>
            <a:ext cx="7558088" cy="52482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2"/>
              </a:buBlip>
              <a:defRPr/>
            </a:pPr>
            <a:endParaRPr kumimoji="1" lang="zh-CN" altLang="en-US" sz="3600" b="0" i="0" u="none" strike="noStrike" kern="0" cap="none" spc="0" normalizeH="0" baseline="0" noProof="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8" name="日期占位符 3"/>
          <p:cNvSpPr>
            <a:spLocks noGrp="1"/>
          </p:cNvSpPr>
          <p:nvPr>
            <p:ph type="dt" sz="half" idx="2"/>
          </p:nvPr>
        </p:nvSpPr>
        <p:spPr bwMode="auto">
          <a:xfrm>
            <a:off x="457200" y="6519863"/>
            <a:ext cx="2133600" cy="244475"/>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rPr>
            </a:fld>
            <a:endPar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8291513" y="6369050"/>
            <a:ext cx="457200" cy="228600"/>
          </a:xfrm>
          <a:prstGeom prst="rect">
            <a:avLst/>
          </a:prstGeom>
          <a:ln>
            <a:miter lim="800000"/>
          </a:ln>
        </p:spPr>
        <p:txBody>
          <a:bodyPr vert="horz" wrap="square" lIns="91440" tIns="45720" rIns="91440" bIns="45720" numCol="1" anchor="t" anchorCtr="0" compatLnSpc="1"/>
          <a:p>
            <a:pPr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par>
    </p:tnLst>
  </p:timing>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0000"/>
              </a:spcBef>
              <a:spcAft>
                <a:spcPct val="20000"/>
              </a:spcAft>
              <a:buClrTx/>
              <a:buSzTx/>
              <a:buFontTx/>
              <a:buNone/>
              <a:defRPr/>
            </a:pPr>
            <a:endParaRPr kumimoji="1" lang="zh-CN" altLang="en-US" sz="32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hf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4.png"/><Relationship Id="rId16" Type="http://schemas.openxmlformats.org/officeDocument/2006/relationships/image" Target="../media/image3.png"/><Relationship Id="rId15" Type="http://schemas.openxmlformats.org/officeDocument/2006/relationships/image" Target="../media/image1.png"/><Relationship Id="rId14" Type="http://schemas.openxmlformats.org/officeDocument/2006/relationships/image" Target="../media/image2.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8" Type="http://schemas.openxmlformats.org/officeDocument/2006/relationships/theme" Target="../theme/theme2.xml"/><Relationship Id="rId17" Type="http://schemas.openxmlformats.org/officeDocument/2006/relationships/image" Target="../media/image4.png"/><Relationship Id="rId16" Type="http://schemas.openxmlformats.org/officeDocument/2006/relationships/image" Target="../media/image3.png"/><Relationship Id="rId15" Type="http://schemas.openxmlformats.org/officeDocument/2006/relationships/image" Target="../media/image1.png"/><Relationship Id="rId14" Type="http://schemas.openxmlformats.org/officeDocument/2006/relationships/image" Target="../media/image2.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descr="mymainbackbig"/>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83971" name="Rectangle 3"/>
          <p:cNvSpPr>
            <a:spLocks noGrp="1" noChangeArrowheads="1"/>
          </p:cNvSpPr>
          <p:nvPr>
            <p:ph type="title"/>
          </p:nvPr>
        </p:nvSpPr>
        <p:spPr bwMode="auto">
          <a:xfrm>
            <a:off x="684213" y="476250"/>
            <a:ext cx="7772400" cy="658813"/>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3972" name="Rectangle 4"/>
          <p:cNvSpPr>
            <a:spLocks noGrp="1" noChangeArrowheads="1"/>
          </p:cNvSpPr>
          <p:nvPr>
            <p:ph type="body" idx="1"/>
          </p:nvPr>
        </p:nvSpPr>
        <p:spPr bwMode="auto">
          <a:xfrm>
            <a:off x="684213" y="1268413"/>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3973" name="Rectangle 5"/>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4"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5" name="Rectangle 7"/>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anim to="" calcmode="lin" valueType="num">
                                      <p:cBhvr>
                                        <p:cTn id="7" dur="1" fill="hold"/>
                                        <p:tgtEl>
                                          <p:spTgt spid="83972">
                                            <p:txEl>
                                              <p:pRg st="0" end="0"/>
                                            </p:txEl>
                                          </p:spTgt>
                                        </p:tgtEl>
                                      </p:cBhvr>
                                    </p:anim>
                                  </p:childTnLst>
                                </p:cTn>
                              </p:par>
                              <p:par>
                                <p:cTn id="8" presetID="24" presetClass="entr" presetSubtype="0" fill="hold" grpId="0" nodeType="withEffect">
                                  <p:stCondLst>
                                    <p:cond delay="0"/>
                                  </p:stCondLst>
                                  <p:childTnLst>
                                    <p:set>
                                      <p:cBhvr>
                                        <p:cTn id="9" dur="1" fill="hold">
                                          <p:stCondLst>
                                            <p:cond delay="0"/>
                                          </p:stCondLst>
                                        </p:cTn>
                                        <p:tgtEl>
                                          <p:spTgt spid="83972">
                                            <p:txEl>
                                              <p:pRg st="1" end="1"/>
                                            </p:txEl>
                                          </p:spTgt>
                                        </p:tgtEl>
                                        <p:attrNameLst>
                                          <p:attrName>style.visibility</p:attrName>
                                        </p:attrNameLst>
                                      </p:cBhvr>
                                      <p:to>
                                        <p:strVal val="visible"/>
                                      </p:to>
                                    </p:set>
                                    <p:anim to="" calcmode="lin" valueType="num">
                                      <p:cBhvr>
                                        <p:cTn id="10" dur="1" fill="hold"/>
                                        <p:tgtEl>
                                          <p:spTgt spid="83972">
                                            <p:txEl>
                                              <p:pRg st="1" end="1"/>
                                            </p:txEl>
                                          </p:spTgt>
                                        </p:tgtEl>
                                      </p:cBhvr>
                                    </p:anim>
                                  </p:childTnLst>
                                </p:cTn>
                              </p:par>
                              <p:par>
                                <p:cTn id="11" presetID="24" presetClass="entr" presetSubtype="0" fill="hold" grpId="0" nodeType="withEffect">
                                  <p:stCondLst>
                                    <p:cond delay="0"/>
                                  </p:stCondLst>
                                  <p:childTnLst>
                                    <p:set>
                                      <p:cBhvr>
                                        <p:cTn id="12" dur="1" fill="hold">
                                          <p:stCondLst>
                                            <p:cond delay="0"/>
                                          </p:stCondLst>
                                        </p:cTn>
                                        <p:tgtEl>
                                          <p:spTgt spid="83972">
                                            <p:txEl>
                                              <p:pRg st="2" end="2"/>
                                            </p:txEl>
                                          </p:spTgt>
                                        </p:tgtEl>
                                        <p:attrNameLst>
                                          <p:attrName>style.visibility</p:attrName>
                                        </p:attrNameLst>
                                      </p:cBhvr>
                                      <p:to>
                                        <p:strVal val="visible"/>
                                      </p:to>
                                    </p:set>
                                    <p:anim to="" calcmode="lin" valueType="num">
                                      <p:cBhvr>
                                        <p:cTn id="13" dur="1" fill="hold"/>
                                        <p:tgtEl>
                                          <p:spTgt spid="83972">
                                            <p:txEl>
                                              <p:pRg st="2" end="2"/>
                                            </p:txEl>
                                          </p:spTgt>
                                        </p:tgtEl>
                                      </p:cBhvr>
                                    </p:anim>
                                  </p:childTnLst>
                                </p:cTn>
                              </p:par>
                              <p:par>
                                <p:cTn id="14" presetID="24" presetClass="entr" presetSubtype="0" fill="hold" grpId="0" nodeType="withEffect">
                                  <p:stCondLst>
                                    <p:cond delay="0"/>
                                  </p:stCondLst>
                                  <p:childTnLst>
                                    <p:set>
                                      <p:cBhvr>
                                        <p:cTn id="15" dur="1" fill="hold">
                                          <p:stCondLst>
                                            <p:cond delay="0"/>
                                          </p:stCondLst>
                                        </p:cTn>
                                        <p:tgtEl>
                                          <p:spTgt spid="83972">
                                            <p:txEl>
                                              <p:pRg st="3" end="3"/>
                                            </p:txEl>
                                          </p:spTgt>
                                        </p:tgtEl>
                                        <p:attrNameLst>
                                          <p:attrName>style.visibility</p:attrName>
                                        </p:attrNameLst>
                                      </p:cBhvr>
                                      <p:to>
                                        <p:strVal val="visible"/>
                                      </p:to>
                                    </p:set>
                                    <p:anim to="" calcmode="lin" valueType="num">
                                      <p:cBhvr>
                                        <p:cTn id="16" dur="1" fill="hold"/>
                                        <p:tgtEl>
                                          <p:spTgt spid="83972">
                                            <p:txEl>
                                              <p:pRg st="3" end="3"/>
                                            </p:txEl>
                                          </p:spTgt>
                                        </p:tgtEl>
                                      </p:cBhvr>
                                    </p:anim>
                                  </p:childTnLst>
                                </p:cTn>
                              </p:par>
                              <p:par>
                                <p:cTn id="17" presetID="24" presetClass="entr" presetSubtype="0" fill="hold" grpId="0" nodeType="withEffect">
                                  <p:stCondLst>
                                    <p:cond delay="0"/>
                                  </p:stCondLst>
                                  <p:childTnLst>
                                    <p:set>
                                      <p:cBhvr>
                                        <p:cTn id="18" dur="1" fill="hold">
                                          <p:stCondLst>
                                            <p:cond delay="0"/>
                                          </p:stCondLst>
                                        </p:cTn>
                                        <p:tgtEl>
                                          <p:spTgt spid="83972">
                                            <p:txEl>
                                              <p:pRg st="4" end="4"/>
                                            </p:txEl>
                                          </p:spTgt>
                                        </p:tgtEl>
                                        <p:attrNameLst>
                                          <p:attrName>style.visibility</p:attrName>
                                        </p:attrNameLst>
                                      </p:cBhvr>
                                      <p:to>
                                        <p:strVal val="visible"/>
                                      </p:to>
                                    </p:set>
                                    <p:anim to="" calcmode="lin" valueType="num">
                                      <p:cBhvr>
                                        <p:cTn id="19" dur="1" fill="hold"/>
                                        <p:tgtEl>
                                          <p:spTgt spid="83972">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p:tmplLst>
          <p:tmpl lvl="1">
            <p:tnLst>
              <p:par>
                <p:cTn presetID="24" presetClass="entr" presetSubtype="0" fill="hold" nodeType="click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2">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3">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4">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Lst>
      </p:bldP>
    </p:bldLst>
  </p:timing>
  <p:hf hdr="0" ftr="0"/>
  <p:txStyles>
    <p:titleStyle>
      <a:lvl1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2pPr>
      <a:lvl3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3pPr>
      <a:lvl4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4pPr>
      <a:lvl5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5pPr>
      <a:lvl6pPr marL="4572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6pPr>
      <a:lvl7pPr marL="9144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7pPr>
      <a:lvl8pPr marL="13716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8pPr>
      <a:lvl9pPr marL="18288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9pPr>
    </p:titleStyle>
    <p:bodyStyle>
      <a:lvl1pPr marL="342900" indent="-342900" algn="l" rtl="0" eaLnBrk="0" fontAlgn="base" hangingPunct="0">
        <a:spcBef>
          <a:spcPct val="30000"/>
        </a:spcBef>
        <a:spcAft>
          <a:spcPct val="20000"/>
        </a:spcAft>
        <a:buBlip>
          <a:blip r:embed="rId15"/>
        </a:buBlip>
        <a:defRPr kumimoji="1" sz="3600">
          <a:solidFill>
            <a:srgbClr val="0033CC"/>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10000"/>
        </a:spcAft>
        <a:buBlip>
          <a:blip r:embed="rId16"/>
        </a:buBlip>
        <a:defRPr kumimoji="1" sz="3200">
          <a:solidFill>
            <a:schemeClr val="tx2"/>
          </a:solidFill>
          <a:effectLst>
            <a:outerShdw blurRad="38100" dist="38100" dir="2700000" algn="tl">
              <a:srgbClr val="C0C0C0"/>
            </a:outerShdw>
          </a:effectLst>
          <a:latin typeface="Arial" panose="020B0604020202020204" pitchFamily="34" charset="0"/>
          <a:ea typeface="+mn-ea"/>
        </a:defRPr>
      </a:lvl2pPr>
      <a:lvl3pPr marL="1143000" indent="-228600" algn="l" rtl="0" eaLnBrk="0" fontAlgn="base" hangingPunct="0">
        <a:spcBef>
          <a:spcPct val="10000"/>
        </a:spcBef>
        <a:spcAft>
          <a:spcPct val="0"/>
        </a:spcAft>
        <a:buBlip>
          <a:blip r:embed="rId17"/>
        </a:buBlip>
        <a:defRPr kumimoji="1" sz="2800">
          <a:solidFill>
            <a:srgbClr val="008000"/>
          </a:solidFill>
          <a:effectLst>
            <a:outerShdw blurRad="38100" dist="38100" dir="2700000" algn="tl">
              <a:srgbClr val="C0C0C0"/>
            </a:outerShdw>
          </a:effectLst>
          <a:latin typeface="Arial" panose="020B0604020202020204" pitchFamily="34" charset="0"/>
          <a:ea typeface="+mn-ea"/>
        </a:defRPr>
      </a:lvl3pPr>
      <a:lvl4pPr marL="16002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4pPr>
      <a:lvl5pPr marL="20574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5pPr>
      <a:lvl6pPr marL="25146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6pPr>
      <a:lvl7pPr marL="29718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7pPr>
      <a:lvl8pPr marL="34290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8pPr>
      <a:lvl9pPr marL="38862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descr="mymainbackbig"/>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83971" name="Rectangle 3"/>
          <p:cNvSpPr>
            <a:spLocks noGrp="1" noChangeArrowheads="1"/>
          </p:cNvSpPr>
          <p:nvPr>
            <p:ph type="title"/>
          </p:nvPr>
        </p:nvSpPr>
        <p:spPr bwMode="auto">
          <a:xfrm>
            <a:off x="684213" y="476250"/>
            <a:ext cx="7772400" cy="658813"/>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3972" name="Rectangle 4"/>
          <p:cNvSpPr>
            <a:spLocks noGrp="1" noChangeArrowheads="1"/>
          </p:cNvSpPr>
          <p:nvPr>
            <p:ph type="body" idx="1"/>
          </p:nvPr>
        </p:nvSpPr>
        <p:spPr bwMode="auto">
          <a:xfrm>
            <a:off x="684213" y="1268413"/>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3973" name="Rectangle 5"/>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4"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5" name="Rectangle 7"/>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3972">
                                            <p:txEl>
                                              <p:pRg st="4294967295" end="4294967295"/>
                                            </p:txEl>
                                          </p:spTgt>
                                        </p:tgtEl>
                                        <p:attrNameLst>
                                          <p:attrName>style.visibility</p:attrName>
                                        </p:attrNameLst>
                                      </p:cBhvr>
                                      <p:to>
                                        <p:strVal val="visible"/>
                                      </p:to>
                                    </p:set>
                                    <p:anim to="" calcmode="lin" valueType="num">
                                      <p:cBhvr>
                                        <p:cTn id="7" dur="1" fill="hold"/>
                                        <p:tgtEl>
                                          <p:spTgt spid="83972">
                                            <p:txEl>
                                              <p:pRg st="4294967295" end="4294967295"/>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3972">
                                            <p:txEl>
                                              <p:pRg st="0" end="0"/>
                                            </p:txEl>
                                          </p:spTgt>
                                        </p:tgtEl>
                                        <p:attrNameLst>
                                          <p:attrName>style.visibility</p:attrName>
                                        </p:attrNameLst>
                                      </p:cBhvr>
                                      <p:to>
                                        <p:strVal val="visible"/>
                                      </p:to>
                                    </p:set>
                                    <p:anim to="" calcmode="lin" valueType="num">
                                      <p:cBhvr>
                                        <p:cTn id="12" dur="1" fill="hold"/>
                                        <p:tgtEl>
                                          <p:spTgt spid="83972">
                                            <p:txEl>
                                              <p:pRg st="0" end="0"/>
                                            </p:txEl>
                                          </p:spTgt>
                                        </p:tgtEl>
                                      </p:cBhvr>
                                    </p:anim>
                                  </p:childTnLst>
                                </p:cTn>
                              </p:par>
                              <p:par>
                                <p:cTn id="13" presetID="24" presetClass="entr" presetSubtype="0" fill="hold" grpId="0" nodeType="withEffect">
                                  <p:stCondLst>
                                    <p:cond delay="0"/>
                                  </p:stCondLst>
                                  <p:childTnLst>
                                    <p:set>
                                      <p:cBhvr>
                                        <p:cTn id="14" dur="1" fill="hold">
                                          <p:stCondLst>
                                            <p:cond delay="0"/>
                                          </p:stCondLst>
                                        </p:cTn>
                                        <p:tgtEl>
                                          <p:spTgt spid="83972">
                                            <p:txEl>
                                              <p:pRg st="1" end="1"/>
                                            </p:txEl>
                                          </p:spTgt>
                                        </p:tgtEl>
                                        <p:attrNameLst>
                                          <p:attrName>style.visibility</p:attrName>
                                        </p:attrNameLst>
                                      </p:cBhvr>
                                      <p:to>
                                        <p:strVal val="visible"/>
                                      </p:to>
                                    </p:set>
                                    <p:anim to="" calcmode="lin" valueType="num">
                                      <p:cBhvr>
                                        <p:cTn id="15" dur="1" fill="hold"/>
                                        <p:tgtEl>
                                          <p:spTgt spid="83972">
                                            <p:txEl>
                                              <p:pRg st="1" end="1"/>
                                            </p:txEl>
                                          </p:spTgt>
                                        </p:tgtEl>
                                      </p:cBhvr>
                                    </p:anim>
                                  </p:childTnLst>
                                </p:cTn>
                              </p:par>
                              <p:par>
                                <p:cTn id="16" presetID="24" presetClass="entr" presetSubtype="0" fill="hold" grpId="0" nodeType="withEffect">
                                  <p:stCondLst>
                                    <p:cond delay="0"/>
                                  </p:stCondLst>
                                  <p:childTnLst>
                                    <p:set>
                                      <p:cBhvr>
                                        <p:cTn id="17" dur="1" fill="hold">
                                          <p:stCondLst>
                                            <p:cond delay="0"/>
                                          </p:stCondLst>
                                        </p:cTn>
                                        <p:tgtEl>
                                          <p:spTgt spid="83972">
                                            <p:txEl>
                                              <p:pRg st="2" end="2"/>
                                            </p:txEl>
                                          </p:spTgt>
                                        </p:tgtEl>
                                        <p:attrNameLst>
                                          <p:attrName>style.visibility</p:attrName>
                                        </p:attrNameLst>
                                      </p:cBhvr>
                                      <p:to>
                                        <p:strVal val="visible"/>
                                      </p:to>
                                    </p:set>
                                    <p:anim to="" calcmode="lin" valueType="num">
                                      <p:cBhvr>
                                        <p:cTn id="18" dur="1" fill="hold"/>
                                        <p:tgtEl>
                                          <p:spTgt spid="83972">
                                            <p:txEl>
                                              <p:pRg st="2" end="2"/>
                                            </p:txEl>
                                          </p:spTgt>
                                        </p:tgtEl>
                                      </p:cBhvr>
                                    </p:anim>
                                  </p:childTnLst>
                                </p:cTn>
                              </p:par>
                              <p:par>
                                <p:cTn id="19" presetID="24" presetClass="entr" presetSubtype="0" fill="hold" grpId="0" nodeType="withEffect">
                                  <p:stCondLst>
                                    <p:cond delay="0"/>
                                  </p:stCondLst>
                                  <p:childTnLst>
                                    <p:set>
                                      <p:cBhvr>
                                        <p:cTn id="20" dur="1" fill="hold">
                                          <p:stCondLst>
                                            <p:cond delay="0"/>
                                          </p:stCondLst>
                                        </p:cTn>
                                        <p:tgtEl>
                                          <p:spTgt spid="83972">
                                            <p:txEl>
                                              <p:pRg st="3" end="3"/>
                                            </p:txEl>
                                          </p:spTgt>
                                        </p:tgtEl>
                                        <p:attrNameLst>
                                          <p:attrName>style.visibility</p:attrName>
                                        </p:attrNameLst>
                                      </p:cBhvr>
                                      <p:to>
                                        <p:strVal val="visible"/>
                                      </p:to>
                                    </p:set>
                                    <p:anim to="" calcmode="lin" valueType="num">
                                      <p:cBhvr>
                                        <p:cTn id="21" dur="1" fill="hold"/>
                                        <p:tgtEl>
                                          <p:spTgt spid="83972">
                                            <p:txEl>
                                              <p:pRg st="3" end="3"/>
                                            </p:txEl>
                                          </p:spTgt>
                                        </p:tgtEl>
                                      </p:cBhvr>
                                    </p:anim>
                                  </p:childTnLst>
                                </p:cTn>
                              </p:par>
                              <p:par>
                                <p:cTn id="22" presetID="24" presetClass="entr" presetSubtype="0" fill="hold" grpId="0" nodeType="withEffect">
                                  <p:stCondLst>
                                    <p:cond delay="0"/>
                                  </p:stCondLst>
                                  <p:childTnLst>
                                    <p:set>
                                      <p:cBhvr>
                                        <p:cTn id="23" dur="1" fill="hold">
                                          <p:stCondLst>
                                            <p:cond delay="0"/>
                                          </p:stCondLst>
                                        </p:cTn>
                                        <p:tgtEl>
                                          <p:spTgt spid="83972">
                                            <p:txEl>
                                              <p:pRg st="4" end="4"/>
                                            </p:txEl>
                                          </p:spTgt>
                                        </p:tgtEl>
                                        <p:attrNameLst>
                                          <p:attrName>style.visibility</p:attrName>
                                        </p:attrNameLst>
                                      </p:cBhvr>
                                      <p:to>
                                        <p:strVal val="visible"/>
                                      </p:to>
                                    </p:set>
                                    <p:anim to="" calcmode="lin" valueType="num">
                                      <p:cBhvr>
                                        <p:cTn id="24" dur="1" fill="hold"/>
                                        <p:tgtEl>
                                          <p:spTgt spid="83972">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p:tmplLst>
          <p:tmpl lvl="1">
            <p:tnLst>
              <p:par>
                <p:cTn presetID="24" presetClass="entr" presetSubtype="0" fill="hold" nodeType="click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2">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3">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4">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Lst>
      </p:bldP>
    </p:bldLst>
  </p:timing>
  <p:hf hdr="0" ftr="0"/>
  <p:txStyles>
    <p:titleStyle>
      <a:lvl1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2pPr>
      <a:lvl3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3pPr>
      <a:lvl4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4pPr>
      <a:lvl5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5pPr>
      <a:lvl6pPr marL="4572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6pPr>
      <a:lvl7pPr marL="9144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7pPr>
      <a:lvl8pPr marL="13716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8pPr>
      <a:lvl9pPr marL="18288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anose="02020603050405020304" pitchFamily="18" charset="0"/>
          <a:ea typeface="幼圆" panose="02010509060101010101" pitchFamily="49" charset="-122"/>
        </a:defRPr>
      </a:lvl9pPr>
    </p:titleStyle>
    <p:bodyStyle>
      <a:lvl1pPr marL="342900" indent="-342900" algn="l" rtl="0" eaLnBrk="0" fontAlgn="base" hangingPunct="0">
        <a:spcBef>
          <a:spcPct val="30000"/>
        </a:spcBef>
        <a:spcAft>
          <a:spcPct val="20000"/>
        </a:spcAft>
        <a:buBlip>
          <a:blip r:embed="rId15"/>
        </a:buBlip>
        <a:defRPr kumimoji="1" sz="3600">
          <a:solidFill>
            <a:srgbClr val="0033CC"/>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10000"/>
        </a:spcAft>
        <a:buBlip>
          <a:blip r:embed="rId16"/>
        </a:buBlip>
        <a:defRPr kumimoji="1" sz="3200">
          <a:solidFill>
            <a:schemeClr val="tx2"/>
          </a:solidFill>
          <a:effectLst>
            <a:outerShdw blurRad="38100" dist="38100" dir="2700000" algn="tl">
              <a:srgbClr val="C0C0C0"/>
            </a:outerShdw>
          </a:effectLst>
          <a:latin typeface="Arial" panose="020B0604020202020204" pitchFamily="34" charset="0"/>
          <a:ea typeface="+mn-ea"/>
        </a:defRPr>
      </a:lvl2pPr>
      <a:lvl3pPr marL="1143000" indent="-228600" algn="l" rtl="0" eaLnBrk="0" fontAlgn="base" hangingPunct="0">
        <a:spcBef>
          <a:spcPct val="10000"/>
        </a:spcBef>
        <a:spcAft>
          <a:spcPct val="0"/>
        </a:spcAft>
        <a:buBlip>
          <a:blip r:embed="rId17"/>
        </a:buBlip>
        <a:defRPr kumimoji="1" sz="2800">
          <a:solidFill>
            <a:srgbClr val="008000"/>
          </a:solidFill>
          <a:effectLst>
            <a:outerShdw blurRad="38100" dist="38100" dir="2700000" algn="tl">
              <a:srgbClr val="C0C0C0"/>
            </a:outerShdw>
          </a:effectLst>
          <a:latin typeface="Arial" panose="020B0604020202020204" pitchFamily="34" charset="0"/>
          <a:ea typeface="+mn-ea"/>
        </a:defRPr>
      </a:lvl3pPr>
      <a:lvl4pPr marL="16002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4pPr>
      <a:lvl5pPr marL="20574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5pPr>
      <a:lvl6pPr marL="25146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6pPr>
      <a:lvl7pPr marL="29718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7pPr>
      <a:lvl8pPr marL="34290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8pPr>
      <a:lvl9pPr marL="38862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panose="020B0604020202020204"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 Target="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slide" Target="slide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5.w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4.xml"/><Relationship Id="rId2" Type="http://schemas.openxmlformats.org/officeDocument/2006/relationships/image" Target="../media/image26.wmf"/><Relationship Id="rId1"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4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image" Target="../media/image82.jpe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image" Target="../media/image8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jpe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1.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jpeg"/><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image" Target="../media/image100.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08.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jpeg"/><Relationship Id="rId1"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43535" y="982980"/>
            <a:ext cx="8456930" cy="1753235"/>
          </a:xfrm>
          <a:prstGeom prst="rect">
            <a:avLst/>
          </a:prstGeom>
          <a:noFill/>
        </p:spPr>
        <p:txBody>
          <a:bodyPr wrap="square" rtlCol="0" anchor="t">
            <a:spAutoFit/>
          </a:bodyPr>
          <a:p>
            <a:r>
              <a:rPr lang="en-US" altLang="zh-CN" sz="3600" dirty="0">
                <a:solidFill>
                  <a:srgbClr val="08080C"/>
                </a:solidFill>
                <a:sym typeface="+mn-ea"/>
              </a:rPr>
              <a:t>1</a:t>
            </a:r>
            <a:r>
              <a:rPr lang="zh-CN" altLang="en-US" sz="3600" dirty="0">
                <a:solidFill>
                  <a:srgbClr val="08080C"/>
                </a:solidFill>
                <a:sym typeface="+mn-ea"/>
              </a:rPr>
              <a:t>、总线概念</a:t>
            </a:r>
            <a:r>
              <a:rPr lang="en-US" altLang="zh-CN" sz="3600" dirty="0">
                <a:solidFill>
                  <a:srgbClr val="08080C"/>
                </a:solidFill>
                <a:sym typeface="+mn-ea"/>
              </a:rPr>
              <a:t>: </a:t>
            </a:r>
            <a:r>
              <a:rPr lang="zh-CN" altLang="en-US" sz="3600" dirty="0">
                <a:solidFill>
                  <a:srgbClr val="08080C"/>
                </a:solidFill>
                <a:sym typeface="+mn-ea"/>
              </a:rPr>
              <a:t>构成计算机系统的互联机构，是多个系统功能部件之间进行数据传送的公共通路。</a:t>
            </a:r>
            <a:endParaRPr lang="zh-CN" altLang="en-US" sz="3600"/>
          </a:p>
        </p:txBody>
      </p:sp>
      <p:sp>
        <p:nvSpPr>
          <p:cNvPr id="7172" name="Rectangle 5"/>
          <p:cNvSpPr/>
          <p:nvPr/>
        </p:nvSpPr>
        <p:spPr>
          <a:xfrm>
            <a:off x="452120" y="3169285"/>
            <a:ext cx="6383655" cy="645160"/>
          </a:xfrm>
          <a:prstGeom prst="rect">
            <a:avLst/>
          </a:prstGeom>
          <a:noFill/>
          <a:ln w="9525">
            <a:noFill/>
          </a:ln>
        </p:spPr>
        <p:txBody>
          <a:bodyPr wrap="none" anchor="t">
            <a:spAutoFit/>
          </a:bodyPr>
          <a:p>
            <a:pPr>
              <a:spcBef>
                <a:spcPct val="20000"/>
              </a:spcBef>
              <a:buSzPct val="90000"/>
            </a:pPr>
            <a:r>
              <a:rPr lang="zh-CN" altLang="en-US" sz="3600" dirty="0">
                <a:solidFill>
                  <a:srgbClr val="9E29C7"/>
                </a:solidFill>
                <a:latin typeface="楷体_GB2312" pitchFamily="49" charset="-122"/>
                <a:ea typeface="楷体_GB2312" pitchFamily="49" charset="-122"/>
              </a:rPr>
              <a:t>2、单处理器系统的总线类型  </a:t>
            </a:r>
            <a:endParaRPr lang="zh-CN" altLang="en-US" sz="3600" dirty="0">
              <a:solidFill>
                <a:srgbClr val="9E29C7"/>
              </a:solidFill>
              <a:latin typeface="楷体_GB2312" pitchFamily="49" charset="-122"/>
              <a:ea typeface="楷体_GB2312" pitchFamily="49" charset="-122"/>
            </a:endParaRPr>
          </a:p>
        </p:txBody>
      </p:sp>
      <p:sp>
        <p:nvSpPr>
          <p:cNvPr id="9217" name="Rectangle 2"/>
          <p:cNvSpPr>
            <a:spLocks noGrp="1"/>
          </p:cNvSpPr>
          <p:nvPr>
            <p:ph type="title"/>
          </p:nvPr>
        </p:nvSpPr>
        <p:spPr>
          <a:xfrm>
            <a:off x="343535" y="3935095"/>
            <a:ext cx="7947660" cy="1624330"/>
          </a:xfrm>
        </p:spPr>
        <p:txBody>
          <a:bodyPr wrap="square" lIns="91440" tIns="45720" rIns="91440" bIns="45720" anchor="b"/>
          <a:p>
            <a:pPr algn="l" eaLnBrk="1" hangingPunct="1"/>
            <a:r>
              <a:rPr lang="zh-CN" altLang="en-US" sz="2800" b="1" dirty="0">
                <a:solidFill>
                  <a:srgbClr val="0000FF"/>
                </a:solidFill>
                <a:sym typeface="+mn-ea"/>
              </a:rPr>
              <a:t>（</a:t>
            </a:r>
            <a:r>
              <a:rPr lang="en-US" altLang="zh-CN" sz="2800" b="1" dirty="0">
                <a:solidFill>
                  <a:srgbClr val="0000FF"/>
                </a:solidFill>
                <a:sym typeface="+mn-ea"/>
              </a:rPr>
              <a:t>1</a:t>
            </a:r>
            <a:r>
              <a:rPr lang="zh-CN" altLang="en-US" sz="2800" b="1" dirty="0">
                <a:solidFill>
                  <a:srgbClr val="0000FF"/>
                </a:solidFill>
                <a:sym typeface="+mn-ea"/>
              </a:rPr>
              <a:t>）</a:t>
            </a:r>
            <a:r>
              <a:rPr lang="zh-CN" altLang="en-US" sz="2800" b="1" dirty="0">
                <a:solidFill>
                  <a:srgbClr val="0000FF"/>
                </a:solidFill>
                <a:latin typeface="Times New Roman" panose="02020603050405020304" pitchFamily="18" charset="0"/>
                <a:sym typeface="+mn-ea"/>
              </a:rPr>
              <a:t>内部总线</a:t>
            </a:r>
            <a:r>
              <a:rPr lang="en-US" altLang="zh-CN" sz="2800" b="1" dirty="0">
                <a:solidFill>
                  <a:srgbClr val="0000FF"/>
                </a:solidFill>
                <a:latin typeface="Times New Roman" panose="02020603050405020304" pitchFamily="18" charset="0"/>
                <a:sym typeface="+mn-ea"/>
              </a:rPr>
              <a:t>----</a:t>
            </a:r>
            <a:r>
              <a:rPr lang="zh-CN" altLang="zh-CN" sz="2800" b="1" dirty="0">
                <a:solidFill>
                  <a:srgbClr val="0000FF"/>
                </a:solidFill>
                <a:latin typeface="Times New Roman" panose="02020603050405020304" pitchFamily="18" charset="0"/>
                <a:sym typeface="+mn-ea"/>
              </a:rPr>
              <a:t>运算器、控制器、</a:t>
            </a:r>
            <a:r>
              <a:rPr lang="en-US" altLang="zh-CN" sz="2800" b="1" dirty="0">
                <a:solidFill>
                  <a:srgbClr val="0000FF"/>
                </a:solidFill>
                <a:latin typeface="Times New Roman" panose="02020603050405020304" pitchFamily="18" charset="0"/>
                <a:sym typeface="+mn-ea"/>
              </a:rPr>
              <a:t>cache</a:t>
            </a:r>
            <a:br>
              <a:rPr lang="zh-CN" altLang="en-US" sz="2800" b="1" dirty="0">
                <a:solidFill>
                  <a:srgbClr val="0000FF"/>
                </a:solidFill>
                <a:latin typeface="宋体" panose="02010600030101010101" pitchFamily="2" charset="-122"/>
              </a:rPr>
            </a:br>
            <a:r>
              <a:rPr lang="zh-CN" altLang="en-US" sz="2800" b="1" dirty="0">
                <a:solidFill>
                  <a:srgbClr val="0000FF"/>
                </a:solidFill>
                <a:latin typeface="Arial" panose="020B0604020202020204" pitchFamily="34" charset="0"/>
              </a:rPr>
              <a:t>（</a:t>
            </a:r>
            <a:r>
              <a:rPr lang="en-US" altLang="zh-CN" sz="2800" b="1" dirty="0">
                <a:solidFill>
                  <a:srgbClr val="0000FF"/>
                </a:solidFill>
                <a:latin typeface="Arial" panose="020B0604020202020204" pitchFamily="34" charset="0"/>
                <a:cs typeface="Arial" panose="020B0604020202020204" pitchFamily="34" charset="0"/>
              </a:rPr>
              <a:t>2</a:t>
            </a:r>
            <a:r>
              <a:rPr lang="zh-CN" altLang="en-US" sz="2800" b="1" dirty="0">
                <a:solidFill>
                  <a:srgbClr val="0000FF"/>
                </a:solidFill>
                <a:latin typeface="Arial" panose="020B0604020202020204" pitchFamily="34" charset="0"/>
              </a:rPr>
              <a:t>）</a:t>
            </a:r>
            <a:r>
              <a:rPr lang="zh-CN" altLang="en-US" sz="2800" b="1" dirty="0">
                <a:solidFill>
                  <a:srgbClr val="0000FF"/>
                </a:solidFill>
                <a:latin typeface="宋体" panose="02010600030101010101" pitchFamily="2" charset="-122"/>
              </a:rPr>
              <a:t>系统总线</a:t>
            </a:r>
            <a:r>
              <a:rPr lang="en-US" altLang="zh-CN" sz="2800" b="1" dirty="0">
                <a:solidFill>
                  <a:srgbClr val="0000FF"/>
                </a:solidFill>
                <a:latin typeface="宋体" panose="02010600030101010101" pitchFamily="2" charset="-122"/>
              </a:rPr>
              <a:t>-- </a:t>
            </a:r>
            <a:r>
              <a:rPr lang="zh-CN" altLang="en-US" sz="2800" b="1" dirty="0">
                <a:solidFill>
                  <a:srgbClr val="0000FF"/>
                </a:solidFill>
                <a:latin typeface="宋体" panose="02010600030101010101" pitchFamily="2" charset="-122"/>
              </a:rPr>
              <a:t>存储器（主存</a:t>
            </a:r>
            <a:r>
              <a:rPr lang="en-US" altLang="zh-CN" sz="2800" b="1" dirty="0">
                <a:solidFill>
                  <a:srgbClr val="0000FF"/>
                </a:solidFill>
                <a:latin typeface="宋体" panose="02010600030101010101" pitchFamily="2" charset="-122"/>
              </a:rPr>
              <a:t>/</a:t>
            </a:r>
            <a:r>
              <a:rPr lang="zh-CN" altLang="en-US" sz="2800" b="1" dirty="0">
                <a:solidFill>
                  <a:srgbClr val="0000FF"/>
                </a:solidFill>
                <a:latin typeface="宋体" panose="02010600030101010101" pitchFamily="2" charset="-122"/>
              </a:rPr>
              <a:t>内存）</a:t>
            </a:r>
            <a:br>
              <a:rPr lang="zh-CN" altLang="en-US" sz="2800" b="1" dirty="0">
                <a:solidFill>
                  <a:srgbClr val="0000FF"/>
                </a:solidFill>
                <a:latin typeface="宋体" panose="02010600030101010101" pitchFamily="2" charset="-122"/>
              </a:rPr>
            </a:br>
            <a:r>
              <a:rPr lang="zh-CN" altLang="en-US" sz="2800" b="1" dirty="0">
                <a:solidFill>
                  <a:srgbClr val="0000FF"/>
                </a:solidFill>
                <a:latin typeface="Arial" panose="020B0604020202020204" pitchFamily="34" charset="0"/>
                <a:sym typeface="+mn-ea"/>
              </a:rPr>
              <a:t>（</a:t>
            </a:r>
            <a:r>
              <a:rPr lang="zh-CN" altLang="en-US" sz="2800" b="1" dirty="0">
                <a:solidFill>
                  <a:srgbClr val="0000FF"/>
                </a:solidFill>
                <a:latin typeface="Arial" panose="020B0604020202020204" pitchFamily="34" charset="0"/>
                <a:cs typeface="Arial" panose="020B0604020202020204" pitchFamily="34" charset="0"/>
                <a:sym typeface="+mn-ea"/>
              </a:rPr>
              <a:t>3</a:t>
            </a:r>
            <a:r>
              <a:rPr lang="zh-CN" altLang="en-US" sz="2800" b="1" dirty="0">
                <a:solidFill>
                  <a:srgbClr val="0000FF"/>
                </a:solidFill>
                <a:latin typeface="Arial" panose="020B0604020202020204" pitchFamily="34" charset="0"/>
                <a:sym typeface="+mn-ea"/>
              </a:rPr>
              <a:t>）</a:t>
            </a:r>
            <a:r>
              <a:rPr lang="en-US" altLang="zh-CN" sz="2800" b="1" dirty="0">
                <a:solidFill>
                  <a:srgbClr val="0000FF"/>
                </a:solidFill>
                <a:latin typeface="Times New Roman" panose="02020603050405020304" pitchFamily="18" charset="0"/>
                <a:sym typeface="+mn-ea"/>
              </a:rPr>
              <a:t>I/O</a:t>
            </a:r>
            <a:r>
              <a:rPr lang="zh-CN" altLang="en-US" sz="2800" b="1" dirty="0">
                <a:solidFill>
                  <a:srgbClr val="0000FF"/>
                </a:solidFill>
                <a:latin typeface="宋体" panose="02010600030101010101" pitchFamily="2" charset="-122"/>
                <a:sym typeface="+mn-ea"/>
              </a:rPr>
              <a:t>总线</a:t>
            </a:r>
            <a:r>
              <a:rPr lang="en-US" altLang="zh-CN" sz="2800" b="1" dirty="0">
                <a:solidFill>
                  <a:srgbClr val="0000FF"/>
                </a:solidFill>
                <a:latin typeface="宋体" panose="02010600030101010101" pitchFamily="2" charset="-122"/>
                <a:sym typeface="+mn-ea"/>
              </a:rPr>
              <a:t>--- </a:t>
            </a:r>
            <a:r>
              <a:rPr lang="zh-CN" altLang="en-US" sz="2800" b="1" dirty="0">
                <a:solidFill>
                  <a:srgbClr val="0000FF"/>
                </a:solidFill>
                <a:latin typeface="宋体" panose="02010600030101010101" pitchFamily="2" charset="-122"/>
                <a:sym typeface="+mn-ea"/>
              </a:rPr>
              <a:t>？</a:t>
            </a:r>
            <a:endParaRPr lang="zh-CN" altLang="en-US" sz="2800" b="1" dirty="0">
              <a:solidFill>
                <a:srgbClr val="0000FF"/>
              </a:solidFill>
              <a:latin typeface="宋体" panose="02010600030101010101" pitchFamily="2" charset="-122"/>
              <a:ea typeface="Arial" panose="020B0604020202020204" pitchFamily="34" charset="0"/>
              <a:sym typeface="+mn-ea"/>
            </a:endParaRPr>
          </a:p>
        </p:txBody>
      </p:sp>
      <p:sp>
        <p:nvSpPr>
          <p:cNvPr id="8" name="文本框 7"/>
          <p:cNvSpPr txBox="1"/>
          <p:nvPr/>
        </p:nvSpPr>
        <p:spPr>
          <a:xfrm>
            <a:off x="590550" y="5720080"/>
            <a:ext cx="6106795" cy="583565"/>
          </a:xfrm>
          <a:prstGeom prst="rect">
            <a:avLst/>
          </a:prstGeom>
          <a:noFill/>
        </p:spPr>
        <p:txBody>
          <a:bodyPr wrap="none" rtlCol="0" anchor="t">
            <a:spAutoFit/>
          </a:bodyPr>
          <a:p>
            <a:pPr algn="l" eaLnBrk="1" hangingPunct="1"/>
            <a:r>
              <a:rPr lang="zh-CN" altLang="en-US" sz="3200" dirty="0">
                <a:solidFill>
                  <a:srgbClr val="0000FF"/>
                </a:solidFill>
                <a:latin typeface="Arial" panose="020B0604020202020204" pitchFamily="34" charset="0"/>
                <a:sym typeface="+mn-ea"/>
              </a:rPr>
              <a:t>（</a:t>
            </a:r>
            <a:r>
              <a:rPr lang="zh-CN" altLang="en-US" sz="3200" dirty="0">
                <a:solidFill>
                  <a:srgbClr val="0000FF"/>
                </a:solidFill>
                <a:latin typeface="Arial" panose="020B0604020202020204" pitchFamily="34" charset="0"/>
                <a:cs typeface="Arial" panose="020B0604020202020204" pitchFamily="34" charset="0"/>
                <a:sym typeface="+mn-ea"/>
              </a:rPr>
              <a:t>3</a:t>
            </a:r>
            <a:r>
              <a:rPr lang="zh-CN" altLang="en-US" sz="3200" dirty="0">
                <a:solidFill>
                  <a:srgbClr val="0000FF"/>
                </a:solidFill>
                <a:latin typeface="Arial" panose="020B0604020202020204" pitchFamily="34" charset="0"/>
                <a:sym typeface="+mn-ea"/>
              </a:rPr>
              <a:t>）</a:t>
            </a:r>
            <a:r>
              <a:rPr lang="en-US" altLang="zh-CN" sz="3200" dirty="0">
                <a:solidFill>
                  <a:srgbClr val="0000FF"/>
                </a:solidFill>
                <a:sym typeface="+mn-ea"/>
              </a:rPr>
              <a:t>I/O</a:t>
            </a:r>
            <a:r>
              <a:rPr lang="zh-CN" altLang="en-US" sz="3200" dirty="0">
                <a:solidFill>
                  <a:srgbClr val="0000FF"/>
                </a:solidFill>
                <a:latin typeface="宋体" panose="02010600030101010101" pitchFamily="2" charset="-122"/>
                <a:sym typeface="+mn-ea"/>
              </a:rPr>
              <a:t>总线</a:t>
            </a:r>
            <a:r>
              <a:rPr lang="en-US" altLang="zh-CN" sz="3200" dirty="0">
                <a:solidFill>
                  <a:srgbClr val="0000FF"/>
                </a:solidFill>
                <a:latin typeface="宋体" panose="02010600030101010101" pitchFamily="2" charset="-122"/>
                <a:sym typeface="+mn-ea"/>
              </a:rPr>
              <a:t>--- </a:t>
            </a:r>
            <a:r>
              <a:rPr lang="zh-CN" altLang="en-US" sz="3200" dirty="0">
                <a:solidFill>
                  <a:srgbClr val="0000FF"/>
                </a:solidFill>
                <a:latin typeface="宋体" panose="02010600030101010101" pitchFamily="2" charset="-122"/>
                <a:sym typeface="+mn-ea"/>
              </a:rPr>
              <a:t>外存与</a:t>
            </a:r>
            <a:r>
              <a:rPr lang="en-US" altLang="zh-CN" sz="3200" dirty="0">
                <a:solidFill>
                  <a:srgbClr val="0000FF"/>
                </a:solidFill>
                <a:latin typeface="宋体" panose="02010600030101010101" pitchFamily="2" charset="-122"/>
                <a:sym typeface="+mn-ea"/>
              </a:rPr>
              <a:t>I/O</a:t>
            </a:r>
            <a:r>
              <a:rPr lang="zh-CN" altLang="zh-CN" sz="3200" dirty="0">
                <a:solidFill>
                  <a:srgbClr val="0000FF"/>
                </a:solidFill>
                <a:latin typeface="宋体" panose="02010600030101010101" pitchFamily="2" charset="-122"/>
                <a:sym typeface="+mn-ea"/>
              </a:rPr>
              <a:t>设备</a:t>
            </a:r>
            <a:endParaRPr lang="zh-CN" altLang="en-US" sz="3200"/>
          </a:p>
        </p:txBody>
      </p:sp>
    </p:spTree>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2"/>
          <p:cNvPicPr>
            <a:picLocks noChangeAspect="1"/>
          </p:cNvPicPr>
          <p:nvPr/>
        </p:nvPicPr>
        <p:blipFill>
          <a:blip r:embed="rId1"/>
          <a:stretch>
            <a:fillRect/>
          </a:stretch>
        </p:blipFill>
        <p:spPr>
          <a:xfrm>
            <a:off x="0" y="0"/>
            <a:ext cx="9144000" cy="61642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nvPicPr>
        <p:blipFill>
          <a:blip r:embed="rId1"/>
          <a:stretch>
            <a:fillRect/>
          </a:stretch>
        </p:blipFill>
        <p:spPr>
          <a:xfrm>
            <a:off x="0" y="0"/>
            <a:ext cx="9144000" cy="62325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p:cNvPicPr>
            <a:picLocks noChangeAspect="1"/>
          </p:cNvPicPr>
          <p:nvPr/>
        </p:nvPicPr>
        <p:blipFill>
          <a:blip r:embed="rId1"/>
          <a:stretch>
            <a:fillRect/>
          </a:stretch>
        </p:blipFill>
        <p:spPr>
          <a:xfrm>
            <a:off x="0" y="0"/>
            <a:ext cx="9144000" cy="621188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Picture 2"/>
          <p:cNvPicPr>
            <a:picLocks noChangeAspect="1"/>
          </p:cNvPicPr>
          <p:nvPr/>
        </p:nvPicPr>
        <p:blipFill>
          <a:blip r:embed="rId1"/>
          <a:stretch>
            <a:fillRect/>
          </a:stretch>
        </p:blipFill>
        <p:spPr>
          <a:xfrm>
            <a:off x="0" y="0"/>
            <a:ext cx="9144000" cy="61563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p:cNvPicPr>
            <a:picLocks noChangeAspect="1"/>
          </p:cNvPicPr>
          <p:nvPr/>
        </p:nvPicPr>
        <p:blipFill>
          <a:blip r:embed="rId1"/>
          <a:stretch>
            <a:fillRect/>
          </a:stretch>
        </p:blipFill>
        <p:spPr>
          <a:xfrm>
            <a:off x="0" y="0"/>
            <a:ext cx="9144000" cy="61769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a:hlinkClick r:id="rId1" action="ppaction://hlinksldjump"/>
          </p:cNvPr>
          <p:cNvPicPr>
            <a:picLocks noChangeAspect="1"/>
          </p:cNvPicPr>
          <p:nvPr/>
        </p:nvPicPr>
        <p:blipFill>
          <a:blip r:embed="rId2"/>
          <a:stretch>
            <a:fillRect/>
          </a:stretch>
        </p:blipFill>
        <p:spPr>
          <a:xfrm>
            <a:off x="0" y="0"/>
            <a:ext cx="9144000" cy="61595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43510" y="1907540"/>
            <a:ext cx="8856980" cy="8020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a:hlinkClick r:id="rId1" action="ppaction://hlinksldjump"/>
          </p:cNvPr>
          <p:cNvPicPr>
            <a:picLocks noChangeAspect="1"/>
          </p:cNvPicPr>
          <p:nvPr/>
        </p:nvPicPr>
        <p:blipFill>
          <a:blip r:embed="rId2"/>
          <a:stretch>
            <a:fillRect/>
          </a:stretch>
        </p:blipFill>
        <p:spPr>
          <a:xfrm>
            <a:off x="0" y="0"/>
            <a:ext cx="9144000" cy="61690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p:cNvPicPr>
            <a:picLocks noChangeAspect="1"/>
          </p:cNvPicPr>
          <p:nvPr/>
        </p:nvPicPr>
        <p:blipFill>
          <a:blip r:embed="rId1"/>
          <a:stretch>
            <a:fillRect/>
          </a:stretch>
        </p:blipFill>
        <p:spPr>
          <a:xfrm>
            <a:off x="0" y="0"/>
            <a:ext cx="9144000" cy="61642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Picture 2"/>
          <p:cNvPicPr>
            <a:picLocks noChangeAspect="1"/>
          </p:cNvPicPr>
          <p:nvPr/>
        </p:nvPicPr>
        <p:blipFill>
          <a:blip r:embed="rId1"/>
          <a:stretch>
            <a:fillRect/>
          </a:stretch>
        </p:blipFill>
        <p:spPr>
          <a:xfrm>
            <a:off x="0" y="0"/>
            <a:ext cx="9144000" cy="61849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4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1</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、硬磁盘存储器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8643" name="Rectangle 3"/>
          <p:cNvSpPr>
            <a:spLocks noGrp="1" noChangeArrowheads="1"/>
          </p:cNvSpPr>
          <p:nvPr>
            <p:ph idx="1"/>
          </p:nvPr>
        </p:nvSpPr>
        <p:spPr>
          <a:xfrm>
            <a:off x="684213" y="1268413"/>
            <a:ext cx="7920038" cy="4105275"/>
          </a:xfrm>
        </p:spPr>
        <p:txBody>
          <a:bodyPr vert="horz" wrap="square" lIns="91440" tIns="45720" rIns="91440" bIns="45720" numCol="1" anchor="t" anchorCtr="0" compatLnSpc="1"/>
          <a:lstStyle/>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硬盘：也称固定盘。目前微型计算机中普遍使用了</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3</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英寸和</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5</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英寸硬盘，大都采用</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温盘</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 </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温切斯特 （</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wenchester</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 技术</a:t>
            </a:r>
            <a:r>
              <a:rPr kumimoji="1" lang="zh-CN" altLang="en-US" sz="2400" b="1" i="0" u="none" strike="noStrike" kern="0" cap="none" spc="0" normalizeH="0" baseline="0" noProof="0" smtClean="0">
                <a:ln>
                  <a:noFill/>
                </a:ln>
                <a:solidFill>
                  <a:srgbClr val="003399"/>
                </a:solidFill>
                <a:effectLst>
                  <a:outerShdw blurRad="38100" dist="38100" dir="2700000" algn="tl">
                    <a:srgbClr val="C0C0C0"/>
                  </a:outerShdw>
                </a:effectLst>
                <a:uLnTx/>
                <a:uFillTx/>
                <a:latin typeface="+mn-lt"/>
                <a:ea typeface="+mn-ea"/>
                <a:cs typeface="+mn-cs"/>
              </a:rPr>
              <a:t>：</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将盘片和驱动器密封在外壳内，在盘片飞速旋转时，磁头靠空气垫浮在盘片上。</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硬盘的特点：</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630555" marR="0" lvl="1" indent="-269875"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优点：可靠性高，存储容量大，读写速度快，对环境要求不高。</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630555" marR="0" lvl="1" indent="-269875"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缺点：不便于携带，且工作时应避免振动。 </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硬盘盘片：按柱面、磁头号和扇区的格式组织信息。</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n-lt"/>
                <a:ea typeface="+mn-ea"/>
                <a:cs typeface="+mn-cs"/>
              </a:rPr>
              <a:t>硬盘接口</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：用得较多的是</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IDE</a:t>
            </a:r>
            <a:r>
              <a:rPr kumimoji="1" lang="zh-CN"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a:t>
            </a:r>
            <a:r>
              <a:rPr lang="en-US" altLang="zh-CN" sz="2400" b="1" noProof="0" smtClean="0">
                <a:ln>
                  <a:noFill/>
                </a:ln>
                <a:solidFill>
                  <a:schemeClr val="tx2"/>
                </a:solidFill>
                <a:uLnTx/>
                <a:uFillTx/>
                <a:sym typeface="+mn-ea"/>
              </a:rPr>
              <a:t>SATA</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和</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SCSI</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接口。</a:t>
            </a:r>
            <a:endPar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第七章 外存与</a:t>
            </a: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I/O</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设备</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a:xfrm>
            <a:off x="684213" y="1330008"/>
            <a:ext cx="7772400" cy="26431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外围设备概述</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 </a:t>
            </a: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外存储器</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输出设备（显示设备、打印设备等）</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输入设备（键盘、鼠标、麦克风等）</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2"/>
          <p:cNvPicPr>
            <a:picLocks noChangeAspect="1"/>
          </p:cNvPicPr>
          <p:nvPr/>
        </p:nvPicPr>
        <p:blipFill>
          <a:blip r:embed="rId1"/>
          <a:stretch>
            <a:fillRect/>
          </a:stretch>
        </p:blipFill>
        <p:spPr>
          <a:xfrm>
            <a:off x="0" y="0"/>
            <a:ext cx="9144000" cy="61722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p:cNvPicPr>
            <a:picLocks noChangeAspect="1"/>
          </p:cNvPicPr>
          <p:nvPr/>
        </p:nvPicPr>
        <p:blipFill>
          <a:blip r:embed="rId1"/>
          <a:stretch>
            <a:fillRect/>
          </a:stretch>
        </p:blipFill>
        <p:spPr>
          <a:xfrm>
            <a:off x="0" y="0"/>
            <a:ext cx="9144000" cy="6143625"/>
          </a:xfrm>
          <a:prstGeom prst="rect">
            <a:avLst/>
          </a:prstGeom>
          <a:noFill/>
          <a:ln w="9525">
            <a:noFill/>
          </a:ln>
        </p:spPr>
      </p:pic>
      <p:pic>
        <p:nvPicPr>
          <p:cNvPr id="22531" name="Picture 4" descr="C:\Documents and Settings\Administrator\Application Data\Tencent\Users\68046508\QQ\WinTemp\RichOle\I2B5[PU8G%Q0H7U(H%DQAJC.jpg"/>
          <p:cNvPicPr>
            <a:picLocks noChangeAspect="1"/>
          </p:cNvPicPr>
          <p:nvPr/>
        </p:nvPicPr>
        <p:blipFill>
          <a:blip r:embed="rId2"/>
          <a:stretch>
            <a:fillRect/>
          </a:stretch>
        </p:blipFill>
        <p:spPr>
          <a:xfrm>
            <a:off x="785813" y="3808413"/>
            <a:ext cx="7242175" cy="3049587"/>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2"/>
          <p:cNvPicPr>
            <a:picLocks noChangeAspect="1"/>
          </p:cNvPicPr>
          <p:nvPr/>
        </p:nvPicPr>
        <p:blipFill>
          <a:blip r:embed="rId1"/>
          <a:stretch>
            <a:fillRect/>
          </a:stretch>
        </p:blipFill>
        <p:spPr>
          <a:xfrm>
            <a:off x="0" y="681038"/>
            <a:ext cx="9144000" cy="6176962"/>
          </a:xfrm>
          <a:prstGeom prst="rect">
            <a:avLst/>
          </a:prstGeom>
          <a:noFill/>
          <a:ln w="9525">
            <a:noFill/>
          </a:ln>
        </p:spPr>
      </p:pic>
      <p:pic>
        <p:nvPicPr>
          <p:cNvPr id="23555" name="Picture 1" descr="C:\Documents and Settings\Administrator\Application Data\Tencent\Users\68046508\QQ\WinTemp\RichOle\K9O9%3_@10[ARJF85E7VA{M.jpg"/>
          <p:cNvPicPr>
            <a:picLocks noChangeAspect="1"/>
          </p:cNvPicPr>
          <p:nvPr/>
        </p:nvPicPr>
        <p:blipFill>
          <a:blip r:embed="rId2"/>
          <a:stretch>
            <a:fillRect/>
          </a:stretch>
        </p:blipFill>
        <p:spPr>
          <a:xfrm>
            <a:off x="6143625" y="0"/>
            <a:ext cx="3000375" cy="19796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2"/>
          <p:cNvPicPr>
            <a:picLocks noChangeAspect="1"/>
          </p:cNvPicPr>
          <p:nvPr/>
        </p:nvPicPr>
        <p:blipFill>
          <a:blip r:embed="rId1"/>
          <a:stretch>
            <a:fillRect/>
          </a:stretch>
        </p:blipFill>
        <p:spPr>
          <a:xfrm>
            <a:off x="0" y="285750"/>
            <a:ext cx="9144000" cy="61944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966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1</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、硬磁盘存储器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369667" name="Picture 3"/>
          <p:cNvPicPr>
            <a:picLocks noChangeAspect="1"/>
          </p:cNvPicPr>
          <p:nvPr/>
        </p:nvPicPr>
        <p:blipFill>
          <a:blip r:embed="rId1"/>
          <a:stretch>
            <a:fillRect/>
          </a:stretch>
        </p:blipFill>
        <p:spPr>
          <a:xfrm>
            <a:off x="395288" y="1268413"/>
            <a:ext cx="5400675" cy="4143375"/>
          </a:xfrm>
          <a:prstGeom prst="rect">
            <a:avLst/>
          </a:prstGeom>
          <a:noFill/>
          <a:ln w="9525">
            <a:noFill/>
          </a:ln>
        </p:spPr>
      </p:pic>
      <p:sp>
        <p:nvSpPr>
          <p:cNvPr id="369668" name="Rectangle 4"/>
          <p:cNvSpPr>
            <a:spLocks noGrp="1" noChangeArrowheads="1"/>
          </p:cNvSpPr>
          <p:nvPr>
            <p:ph idx="1"/>
          </p:nvPr>
        </p:nvSpPr>
        <p:spPr>
          <a:xfrm>
            <a:off x="5867400" y="1196975"/>
            <a:ext cx="2808288" cy="4608513"/>
          </a:xfrm>
        </p:spPr>
        <p:txBody>
          <a:bodyPr vert="horz" wrap="square" lIns="91440" tIns="45720" rIns="91440" bIns="45720" numCol="1" anchor="t" anchorCtr="0" compatLnSpc="1"/>
          <a:lstStyle/>
          <a:p>
            <a:pPr marL="360680" marR="0" lvl="0" indent="-360680" algn="l" defTabSz="914400" rtl="0" eaLnBrk="1" fontAlgn="base" latinLnBrk="0" hangingPunct="1">
              <a:lnSpc>
                <a:spcPct val="80000"/>
              </a:lnSpc>
              <a:spcBef>
                <a:spcPct val="30000"/>
              </a:spcBef>
              <a:spcAft>
                <a:spcPct val="20000"/>
              </a:spcAft>
              <a:buClrTx/>
              <a:buSzTx/>
              <a:buFontTx/>
              <a:buBlip>
                <a:blip r:embed="rId2"/>
              </a:buBlip>
              <a:defRPr/>
            </a:pP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柱面</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由一组盘片的同一磁道在纵向上所形成的同心圆构成。</a:t>
            </a:r>
            <a:endPar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60680" marR="0" lvl="0" indent="-360680" algn="l" defTabSz="914400" rtl="0" eaLnBrk="1" fontAlgn="base" latinLnBrk="0" hangingPunct="1">
              <a:lnSpc>
                <a:spcPct val="80000"/>
              </a:lnSpc>
              <a:spcBef>
                <a:spcPct val="30000"/>
              </a:spcBef>
              <a:spcAft>
                <a:spcPct val="20000"/>
              </a:spcAft>
              <a:buClrTx/>
              <a:buSzTx/>
              <a:buFontTx/>
              <a:buBlip>
                <a:blip r:embed="rId2"/>
              </a:buBlip>
              <a:defRPr/>
            </a:pP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每一个记录面上均有一个</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磁头</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，所有记录面上的磁头均固定在步进电机上。</a:t>
            </a:r>
            <a:endPar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 calcmode="lin" valueType="num">
                                      <p:cBhvr additive="base">
                                        <p:cTn id="7" dur="500" fill="hold"/>
                                        <p:tgtEl>
                                          <p:spTgt spid="369667"/>
                                        </p:tgtEl>
                                        <p:attrNameLst>
                                          <p:attrName>ppt_x</p:attrName>
                                        </p:attrNameLst>
                                      </p:cBhvr>
                                      <p:tavLst>
                                        <p:tav tm="0">
                                          <p:val>
                                            <p:strVal val="#ppt_x"/>
                                          </p:val>
                                        </p:tav>
                                        <p:tav tm="100000">
                                          <p:val>
                                            <p:strVal val="#ppt_x"/>
                                          </p:val>
                                        </p:tav>
                                      </p:tavLst>
                                    </p:anim>
                                    <p:anim calcmode="lin" valueType="num">
                                      <p:cBhvr additive="base">
                                        <p:cTn id="8" dur="500" fill="hold"/>
                                        <p:tgtEl>
                                          <p:spTgt spid="369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p:cNvPicPr>
            <a:picLocks noChangeAspect="1"/>
          </p:cNvPicPr>
          <p:nvPr/>
        </p:nvPicPr>
        <p:blipFill>
          <a:blip r:embed="rId1"/>
          <a:stretch>
            <a:fillRect/>
          </a:stretch>
        </p:blipFill>
        <p:spPr>
          <a:xfrm>
            <a:off x="0" y="0"/>
            <a:ext cx="9144000" cy="61769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24580" name="Rectangle 3"/>
          <p:cNvSpPr>
            <a:spLocks noGrp="1"/>
          </p:cNvSpPr>
          <p:nvPr>
            <p:ph idx="1"/>
          </p:nvPr>
        </p:nvSpPr>
        <p:spPr>
          <a:xfrm>
            <a:off x="530225" y="935990"/>
            <a:ext cx="8082915" cy="5467350"/>
          </a:xfrm>
        </p:spPr>
        <p:txBody>
          <a:bodyPr vert="horz" wrap="square" lIns="91440" tIns="45720" rIns="91440" bIns="45720" anchor="t"/>
          <a:p>
            <a:pPr lvl="1" algn="l" eaLnBrk="1" hangingPunct="1"/>
            <a:r>
              <a:rPr lang="en-US" altLang="zh-CN" dirty="0"/>
              <a:t>1</a:t>
            </a:r>
            <a:r>
              <a:rPr lang="zh-CN" altLang="en-US" dirty="0"/>
              <a:t>、存储密度：存储密度分道密度、位密度和面密度。</a:t>
            </a:r>
            <a:endParaRPr lang="zh-CN" altLang="en-US" dirty="0"/>
          </a:p>
          <a:p>
            <a:pPr lvl="2" algn="l" eaLnBrk="1" hangingPunct="1"/>
            <a:r>
              <a:rPr lang="zh-CN" altLang="en-US" dirty="0"/>
              <a:t>道密度：沿磁盘半径方向单位长度上的磁道数，单位为道</a:t>
            </a:r>
            <a:r>
              <a:rPr lang="en-US" altLang="zh-CN" dirty="0"/>
              <a:t>/</a:t>
            </a:r>
            <a:r>
              <a:rPr lang="zh-CN" altLang="en-US" dirty="0"/>
              <a:t>英寸。</a:t>
            </a:r>
            <a:endParaRPr lang="zh-CN" altLang="en-US" dirty="0"/>
          </a:p>
          <a:p>
            <a:pPr lvl="2" algn="l" eaLnBrk="1" hangingPunct="1"/>
            <a:r>
              <a:rPr lang="zh-CN" altLang="en-US" dirty="0"/>
              <a:t>位密度：磁道单位长度上能记录的二进制代码位数，单位为位</a:t>
            </a:r>
            <a:r>
              <a:rPr lang="en-US" altLang="zh-CN" dirty="0"/>
              <a:t>/</a:t>
            </a:r>
            <a:r>
              <a:rPr lang="zh-CN" altLang="en-US" dirty="0"/>
              <a:t>英寸。</a:t>
            </a:r>
            <a:endParaRPr lang="zh-CN" altLang="en-US" dirty="0"/>
          </a:p>
          <a:p>
            <a:pPr lvl="2" algn="l" eaLnBrk="1" hangingPunct="1"/>
            <a:r>
              <a:rPr lang="zh-CN" altLang="en-US" dirty="0"/>
              <a:t>面密度：位密度和道密度的乘积，单位为位</a:t>
            </a:r>
            <a:r>
              <a:rPr lang="en-US" altLang="zh-CN" dirty="0"/>
              <a:t>/</a:t>
            </a:r>
            <a:r>
              <a:rPr lang="zh-CN" altLang="en-US" dirty="0"/>
              <a:t>平方英寸。</a:t>
            </a:r>
            <a:endParaRPr lang="zh-CN" altLang="en-US" dirty="0"/>
          </a:p>
          <a:p>
            <a:pPr lvl="1" algn="l" eaLnBrk="1" hangingPunct="1"/>
            <a:r>
              <a:rPr lang="en-US" altLang="zh-CN" dirty="0"/>
              <a:t>2</a:t>
            </a:r>
            <a:r>
              <a:rPr lang="zh-CN" altLang="en-US" dirty="0"/>
              <a:t>、存储容量：一个磁盘存储器所能存储的字节总数，称为磁盘存储器的存储容量。</a:t>
            </a:r>
            <a:endParaRPr lang="zh-CN" altLang="en-US" dirty="0"/>
          </a:p>
        </p:txBody>
      </p:sp>
      <p:sp>
        <p:nvSpPr>
          <p:cNvPr id="24579" name="Rectangle 2"/>
          <p:cNvSpPr>
            <a:spLocks noGrp="1"/>
          </p:cNvSpPr>
          <p:nvPr>
            <p:ph type="title"/>
          </p:nvPr>
        </p:nvSpPr>
        <p:spPr>
          <a:xfrm>
            <a:off x="470535" y="332740"/>
            <a:ext cx="7772400" cy="476885"/>
          </a:xfrm>
        </p:spPr>
        <p:txBody>
          <a:bodyPr vert="horz" wrap="square" lIns="91440" tIns="45720" rIns="91440" bIns="45720" anchor="b"/>
          <a:p>
            <a:pPr eaLnBrk="1" hangingPunct="1"/>
            <a:r>
              <a:rPr lang="en-US" altLang="zh-CN" dirty="0"/>
              <a:t>7.2.5 </a:t>
            </a:r>
            <a:r>
              <a:rPr lang="zh-CN" altLang="en-US" dirty="0"/>
              <a:t>磁盘存储器的技术指标</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25604" name="Rectangle 3"/>
          <p:cNvSpPr>
            <a:spLocks noGrp="1" noChangeArrowheads="1"/>
          </p:cNvSpPr>
          <p:nvPr/>
        </p:nvSpPr>
        <p:spPr bwMode="auto">
          <a:xfrm>
            <a:off x="403225" y="274955"/>
            <a:ext cx="8229600" cy="4580890"/>
          </a:xfrm>
          <a:prstGeom prst="rect">
            <a:avLst/>
          </a:prstGeom>
          <a:noFill/>
          <a:ln w="9525">
            <a:noFill/>
            <a:miter lim="800000"/>
          </a:ln>
        </p:spPr>
        <p:txBody>
          <a:bodyPr vert="horz" wrap="square" lIns="91440" tIns="45720" rIns="91440" bIns="45720" numCol="1" anchor="t" anchorCtr="0" compatLnSpc="1"/>
          <a:p>
            <a:pPr eaLnBrk="1" hangingPunct="1">
              <a:lnSpc>
                <a:spcPct val="90000"/>
              </a:lnSpc>
            </a:pPr>
            <a:r>
              <a:rPr lang="en-US" altLang="zh-CN" sz="2600">
                <a:sym typeface="+mn-ea"/>
              </a:rPr>
              <a:t>3</a:t>
            </a:r>
            <a:r>
              <a:rPr lang="zh-CN" altLang="en-US" sz="2600">
                <a:sym typeface="+mn-ea"/>
              </a:rPr>
              <a:t>、</a:t>
            </a:r>
            <a:r>
              <a:rPr lang="zh-CN" altLang="zh-CN" sz="2600">
                <a:sym typeface="+mn-ea"/>
              </a:rPr>
              <a:t>平均</a:t>
            </a:r>
            <a:r>
              <a:rPr lang="zh-CN" altLang="en-US" sz="2600" dirty="0" smtClean="0"/>
              <a:t>存取时间</a:t>
            </a:r>
            <a:endParaRPr lang="zh-CN" altLang="en-US" sz="2600" dirty="0" smtClean="0"/>
          </a:p>
          <a:p>
            <a:pPr eaLnBrk="1" hangingPunct="1">
              <a:lnSpc>
                <a:spcPct val="90000"/>
              </a:lnSpc>
            </a:pPr>
            <a:endParaRPr lang="zh-CN" altLang="en-US" sz="2600" dirty="0" smtClean="0"/>
          </a:p>
          <a:p>
            <a:pPr eaLnBrk="1" hangingPunct="1">
              <a:lnSpc>
                <a:spcPct val="90000"/>
              </a:lnSpc>
            </a:pPr>
            <a:r>
              <a:rPr lang="zh-CN" altLang="en-US" sz="2600" dirty="0" smtClean="0"/>
              <a:t>存取时间是指从发出读写命令后，磁头从某一起始位置移动至新的记录位置，到开始从盘片表面读出或写入信息加上传送数据所需要的时间。取决于以下三个因素决定：</a:t>
            </a:r>
            <a:endParaRPr lang="zh-CN" altLang="en-US" sz="2600" dirty="0" smtClean="0"/>
          </a:p>
          <a:p>
            <a:pPr lvl="1" eaLnBrk="1" hangingPunct="1">
              <a:lnSpc>
                <a:spcPct val="90000"/>
              </a:lnSpc>
            </a:pPr>
            <a:r>
              <a:rPr lang="zh-CN" altLang="en-US" sz="2200" dirty="0" smtClean="0"/>
              <a:t>一个是将磁头定位至所要求的磁道上所需的时间，称为平均</a:t>
            </a:r>
            <a:r>
              <a:rPr lang="zh-CN" altLang="en-US" sz="2200" dirty="0" smtClean="0">
                <a:solidFill>
                  <a:srgbClr val="FF0000"/>
                </a:solidFill>
              </a:rPr>
              <a:t>找道时间</a:t>
            </a:r>
            <a:r>
              <a:rPr lang="en-US" altLang="zh-CN" sz="2200" dirty="0" smtClean="0">
                <a:solidFill>
                  <a:srgbClr val="FF0000"/>
                </a:solidFill>
              </a:rPr>
              <a:t>--Ts</a:t>
            </a:r>
            <a:r>
              <a:rPr lang="zh-CN" altLang="en-US" sz="2200" dirty="0" smtClean="0"/>
              <a:t>；</a:t>
            </a:r>
            <a:endParaRPr lang="zh-CN" altLang="en-US" sz="2200" dirty="0" smtClean="0"/>
          </a:p>
          <a:p>
            <a:pPr lvl="1" eaLnBrk="1" hangingPunct="1">
              <a:lnSpc>
                <a:spcPct val="90000"/>
              </a:lnSpc>
            </a:pPr>
            <a:r>
              <a:rPr lang="zh-CN" altLang="en-US" sz="2200" dirty="0" smtClean="0"/>
              <a:t>第二个是找道完成后至磁道上需要访问的信息到达磁头下的时间，称为</a:t>
            </a:r>
            <a:r>
              <a:rPr lang="zh-CN" altLang="en-US" sz="2200" dirty="0" smtClean="0">
                <a:solidFill>
                  <a:srgbClr val="FF0000"/>
                </a:solidFill>
              </a:rPr>
              <a:t>平均等待时间</a:t>
            </a:r>
            <a:r>
              <a:rPr lang="zh-CN" altLang="en-US" sz="2200" dirty="0" smtClean="0"/>
              <a:t>，这两个时间都是随机变化的，因此往往使用平均值来表示，平均找道时间是最大找道时间与最小找道时间的平均值。平均等待时间和磁盘转速有关，它用磁盘旋转一周所需时间的一半来表示。</a:t>
            </a:r>
            <a:r>
              <a:rPr lang="en-US" altLang="zh-CN" sz="2200" dirty="0" smtClean="0"/>
              <a:t>r</a:t>
            </a:r>
            <a:r>
              <a:rPr lang="zh-CN" altLang="en-US" sz="2200" dirty="0" smtClean="0"/>
              <a:t>表示磁盘旋转速率，</a:t>
            </a:r>
            <a:r>
              <a:rPr lang="en-US" altLang="zh-CN" sz="2200" dirty="0" smtClean="0">
                <a:solidFill>
                  <a:srgbClr val="FF0000"/>
                </a:solidFill>
              </a:rPr>
              <a:t>1/2r</a:t>
            </a:r>
            <a:r>
              <a:rPr lang="zh-CN" altLang="en-US" sz="2200" dirty="0" smtClean="0"/>
              <a:t>就是转半圈时间。</a:t>
            </a:r>
            <a:endParaRPr lang="zh-CN" altLang="en-US" sz="2200" dirty="0" smtClean="0"/>
          </a:p>
          <a:p>
            <a:pPr lvl="1" eaLnBrk="1" hangingPunct="1">
              <a:lnSpc>
                <a:spcPct val="90000"/>
              </a:lnSpc>
            </a:pPr>
            <a:r>
              <a:rPr lang="zh-CN" altLang="en-US" sz="2200" dirty="0" smtClean="0"/>
              <a:t>第三个是</a:t>
            </a:r>
            <a:r>
              <a:rPr lang="zh-CN" altLang="en-US" sz="2200" dirty="0" smtClean="0">
                <a:solidFill>
                  <a:srgbClr val="FF0000"/>
                </a:solidFill>
              </a:rPr>
              <a:t>数据传送时间</a:t>
            </a:r>
            <a:r>
              <a:rPr lang="zh-CN" altLang="en-US" sz="2200" dirty="0" smtClean="0"/>
              <a:t>。</a:t>
            </a:r>
            <a:endParaRPr lang="zh-CN" altLang="en-US" sz="2200" dirty="0" smtClean="0"/>
          </a:p>
          <a:p>
            <a:pPr eaLnBrk="1" hangingPunct="1">
              <a:lnSpc>
                <a:spcPct val="90000"/>
              </a:lnSpc>
            </a:pPr>
            <a:endParaRPr lang="en-US" altLang="zh-CN" sz="2600" dirty="0" smtClean="0"/>
          </a:p>
        </p:txBody>
      </p:sp>
      <p:graphicFrame>
        <p:nvGraphicFramePr>
          <p:cNvPr id="192563" name="对象 192562"/>
          <p:cNvGraphicFramePr/>
          <p:nvPr/>
        </p:nvGraphicFramePr>
        <p:xfrm>
          <a:off x="2167255" y="4966970"/>
          <a:ext cx="3784600" cy="691515"/>
        </p:xfrm>
        <a:graphic>
          <a:graphicData uri="http://schemas.openxmlformats.org/presentationml/2006/ole">
            <mc:AlternateContent xmlns:mc="http://schemas.openxmlformats.org/markup-compatibility/2006">
              <mc:Choice xmlns:v="urn:schemas-microsoft-com:vml" Requires="v">
                <p:oleObj spid="_x0000_s3182" name="" r:id="rId1" imgW="736600" imgH="254000" progId="Equation.3">
                  <p:embed/>
                </p:oleObj>
              </mc:Choice>
              <mc:Fallback>
                <p:oleObj name="" r:id="rId1" imgW="736600" imgH="254000" progId="Equation.3">
                  <p:embed/>
                  <p:pic>
                    <p:nvPicPr>
                      <p:cNvPr id="0" name="图片 3181"/>
                      <p:cNvPicPr/>
                      <p:nvPr/>
                    </p:nvPicPr>
                    <p:blipFill>
                      <a:blip r:embed="rId2"/>
                      <a:stretch>
                        <a:fillRect/>
                      </a:stretch>
                    </p:blipFill>
                    <p:spPr>
                      <a:xfrm>
                        <a:off x="2167255" y="4966970"/>
                        <a:ext cx="3784600" cy="691515"/>
                      </a:xfrm>
                      <a:prstGeom prst="rect">
                        <a:avLst/>
                      </a:prstGeom>
                      <a:noFill/>
                      <a:ln w="38100">
                        <a:noFill/>
                        <a:miter/>
                      </a:ln>
                    </p:spPr>
                  </p:pic>
                </p:oleObj>
              </mc:Fallback>
            </mc:AlternateContent>
          </a:graphicData>
        </a:graphic>
      </p:graphicFrame>
      <p:sp>
        <p:nvSpPr>
          <p:cNvPr id="5" name="文本框 4"/>
          <p:cNvSpPr txBox="1"/>
          <p:nvPr/>
        </p:nvSpPr>
        <p:spPr>
          <a:xfrm>
            <a:off x="810895" y="5658485"/>
            <a:ext cx="5775960" cy="460375"/>
          </a:xfrm>
          <a:prstGeom prst="rect">
            <a:avLst/>
          </a:prstGeom>
          <a:noFill/>
        </p:spPr>
        <p:txBody>
          <a:bodyPr wrap="none" rtlCol="0" anchor="t">
            <a:spAutoFit/>
          </a:bodyPr>
          <a:p>
            <a:r>
              <a:rPr lang="en-US" altLang="zh-CN"/>
              <a:t>b</a:t>
            </a:r>
            <a:r>
              <a:rPr lang="zh-CN" altLang="en-US"/>
              <a:t>为传送的字节数，</a:t>
            </a:r>
            <a:r>
              <a:rPr lang="en-US" altLang="zh-CN"/>
              <a:t>N</a:t>
            </a:r>
            <a:r>
              <a:rPr lang="zh-CN" altLang="en-US"/>
              <a:t>表示每磁道的字节数</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2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26628" name="Rectangle 3"/>
          <p:cNvSpPr>
            <a:spLocks noGrp="1"/>
          </p:cNvSpPr>
          <p:nvPr>
            <p:ph idx="1"/>
          </p:nvPr>
        </p:nvSpPr>
        <p:spPr>
          <a:xfrm>
            <a:off x="333375" y="563880"/>
            <a:ext cx="8476615" cy="5504815"/>
          </a:xfrm>
        </p:spPr>
        <p:txBody>
          <a:bodyPr vert="horz" wrap="square" lIns="91440" tIns="45720" rIns="91440" bIns="45720" anchor="t"/>
          <a:p>
            <a:pPr algn="l" eaLnBrk="1" hangingPunct="1"/>
            <a:r>
              <a:rPr lang="zh-CN" altLang="en-US" sz="3200" dirty="0"/>
              <a:t>数据传输率：磁盘存储器在单位时间内向主机传送数据的字节数，叫数据传输率，传输率与存储设备和主机接口逻辑有关。从主机接口逻辑考虑，应有足够快的传送速度向设备接收</a:t>
            </a:r>
            <a:r>
              <a:rPr lang="en-US" altLang="zh-CN" sz="3200" dirty="0"/>
              <a:t>/</a:t>
            </a:r>
            <a:r>
              <a:rPr lang="zh-CN" altLang="en-US" sz="3200" dirty="0"/>
              <a:t>发送信息。从存储设备考虑，假设磁盘旋转速度为</a:t>
            </a:r>
            <a:r>
              <a:rPr lang="en-US" altLang="zh-CN" sz="3200" dirty="0"/>
              <a:t>n</a:t>
            </a:r>
            <a:r>
              <a:rPr lang="zh-CN" altLang="en-US" sz="3200" dirty="0"/>
              <a:t>转</a:t>
            </a:r>
            <a:r>
              <a:rPr lang="en-US" altLang="zh-CN" sz="3200" dirty="0"/>
              <a:t>/</a:t>
            </a:r>
            <a:r>
              <a:rPr lang="zh-CN" altLang="en-US" sz="3200" dirty="0"/>
              <a:t>秒，每条磁道容量为</a:t>
            </a:r>
            <a:r>
              <a:rPr lang="en-US" altLang="zh-CN" sz="3200" dirty="0"/>
              <a:t>N</a:t>
            </a:r>
            <a:r>
              <a:rPr lang="zh-CN" altLang="en-US" sz="3200" dirty="0"/>
              <a:t>个字节，则数据传输率：</a:t>
            </a:r>
            <a:endParaRPr lang="zh-CN" altLang="en-US" sz="3200" dirty="0"/>
          </a:p>
          <a:p>
            <a:pPr algn="l" eaLnBrk="1" hangingPunct="1">
              <a:buNone/>
            </a:pPr>
            <a:r>
              <a:rPr lang="zh-CN" altLang="en-US" sz="3200" dirty="0"/>
              <a:t>       </a:t>
            </a:r>
            <a:r>
              <a:rPr lang="en-US" altLang="zh-CN" sz="3200" dirty="0"/>
              <a:t>Dr=nN(</a:t>
            </a:r>
            <a:r>
              <a:rPr lang="zh-CN" altLang="en-US" sz="3200" dirty="0"/>
              <a:t>字节</a:t>
            </a:r>
            <a:r>
              <a:rPr lang="en-US" altLang="zh-CN" sz="3200" dirty="0"/>
              <a:t>/</a:t>
            </a:r>
            <a:r>
              <a:rPr lang="zh-CN" altLang="en-US" sz="3200" dirty="0"/>
              <a:t>秒</a:t>
            </a:r>
            <a:r>
              <a:rPr lang="en-US" altLang="zh-CN" sz="3200" dirty="0"/>
              <a:t>)</a:t>
            </a:r>
            <a:endParaRPr lang="en-US" altLang="zh-CN" sz="3200" dirty="0"/>
          </a:p>
          <a:p>
            <a:pPr algn="l" eaLnBrk="1" hangingPunct="1">
              <a:buNone/>
            </a:pPr>
            <a:r>
              <a:rPr lang="en-US" altLang="zh-CN" sz="3200" dirty="0"/>
              <a:t>    </a:t>
            </a:r>
            <a:r>
              <a:rPr lang="zh-CN" altLang="en-US" sz="3200" dirty="0"/>
              <a:t>或</a:t>
            </a:r>
            <a:r>
              <a:rPr lang="en-US" altLang="zh-CN" sz="3200" dirty="0"/>
              <a:t>Dr=D·v(</a:t>
            </a:r>
            <a:r>
              <a:rPr lang="zh-CN" altLang="en-US" sz="3200" dirty="0"/>
              <a:t>字节</a:t>
            </a:r>
            <a:r>
              <a:rPr lang="en-US" altLang="zh-CN" sz="3200" dirty="0"/>
              <a:t>/</a:t>
            </a:r>
            <a:r>
              <a:rPr lang="zh-CN" altLang="en-US" sz="3200" dirty="0"/>
              <a:t>秒</a:t>
            </a:r>
            <a:r>
              <a:rPr lang="en-US" altLang="zh-CN" sz="3200" dirty="0"/>
              <a:t>)</a:t>
            </a:r>
            <a:endParaRPr lang="en-US" altLang="zh-CN" sz="3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
        <p:nvSpPr>
          <p:cNvPr id="26628" name="Rectangle 3"/>
          <p:cNvSpPr>
            <a:spLocks noGrp="1"/>
          </p:cNvSpPr>
          <p:nvPr>
            <p:ph idx="1"/>
          </p:nvPr>
        </p:nvSpPr>
        <p:spPr>
          <a:xfrm>
            <a:off x="333375" y="563880"/>
            <a:ext cx="8476615" cy="5504815"/>
          </a:xfrm>
        </p:spPr>
        <p:txBody>
          <a:bodyPr vert="horz" wrap="square" lIns="91440" tIns="45720" rIns="91440" bIns="45720" anchor="t"/>
          <a:p>
            <a:pPr algn="l" eaLnBrk="1" hangingPunct="1"/>
            <a:r>
              <a:rPr lang="zh-CN" altLang="en-US" sz="2800" dirty="0"/>
              <a:t>例：已知某磁盘存储器转速为</a:t>
            </a:r>
            <a:r>
              <a:rPr lang="en-US" altLang="zh-CN" sz="2800" dirty="0"/>
              <a:t>72</a:t>
            </a:r>
            <a:r>
              <a:rPr lang="zh-CN" altLang="en-US" sz="2800" dirty="0"/>
              <a:t>00转/分，每个记录面道数为</a:t>
            </a:r>
            <a:r>
              <a:rPr lang="en-US" altLang="zh-CN" sz="2800" dirty="0"/>
              <a:t>3</a:t>
            </a:r>
            <a:r>
              <a:rPr lang="zh-CN" altLang="en-US" sz="2800" dirty="0"/>
              <a:t>00道，平均找道时间为</a:t>
            </a:r>
            <a:r>
              <a:rPr lang="en-US" altLang="zh-CN" sz="2800" dirty="0"/>
              <a:t>3</a:t>
            </a:r>
            <a:r>
              <a:rPr lang="zh-CN" altLang="en-US" sz="2800" dirty="0"/>
              <a:t>0</a:t>
            </a:r>
            <a:r>
              <a:rPr lang="en-US" altLang="zh-CN" sz="2800" dirty="0"/>
              <a:t>m</a:t>
            </a:r>
            <a:r>
              <a:rPr lang="zh-CN" altLang="en-US" sz="2800" dirty="0"/>
              <a:t>s,每道存储容量为</a:t>
            </a:r>
            <a:r>
              <a:rPr lang="en-US" altLang="zh-CN" sz="2800" dirty="0"/>
              <a:t>10</a:t>
            </a:r>
            <a:r>
              <a:rPr lang="zh-CN" altLang="en-US" sz="2800" dirty="0"/>
              <a:t>6Kb。1）一次磁盘访问的平均存取时间Ta由哪几部分组成？2）计算该磁盘读取一个扇区（512字节）的平均存取时间Ta。3）计算该磁盘数据传输率。</a:t>
            </a:r>
            <a:endParaRPr lang="zh-CN" altLang="en-US" sz="2800" dirty="0"/>
          </a:p>
          <a:p>
            <a:pPr algn="l" eaLnBrk="1" hangingPunct="1"/>
            <a:r>
              <a:rPr lang="zh-CN" altLang="en-US" sz="2800" dirty="0"/>
              <a:t>解：</a:t>
            </a:r>
            <a:endParaRPr lang="en-US" altLang="zh-CN" sz="2800" dirty="0"/>
          </a:p>
          <a:p>
            <a:pPr algn="l" eaLnBrk="1" hangingPunct="1"/>
            <a:r>
              <a:rPr lang="en-US" altLang="zh-CN" sz="2800" dirty="0"/>
              <a:t>1</a:t>
            </a:r>
            <a:r>
              <a:rPr lang="zh-CN" altLang="en-US" sz="2800" dirty="0"/>
              <a:t>）找道时间、等待时间、数据传送时间</a:t>
            </a:r>
            <a:endParaRPr lang="zh-CN" altLang="en-US" sz="2800" dirty="0"/>
          </a:p>
          <a:p>
            <a:pPr algn="l" eaLnBrk="1" hangingPunct="1"/>
            <a:r>
              <a:rPr lang="en-US" altLang="zh-CN" sz="2800" dirty="0"/>
              <a:t>2</a:t>
            </a:r>
            <a:r>
              <a:rPr lang="zh-CN" altLang="en-US" sz="2800" dirty="0"/>
              <a:t>）</a:t>
            </a:r>
            <a:endParaRPr lang="zh-CN" altLang="en-US" sz="2800" dirty="0"/>
          </a:p>
          <a:p>
            <a:pPr algn="l" eaLnBrk="1" hangingPunct="1"/>
            <a:r>
              <a:rPr lang="en-US" altLang="zh-CN" sz="2800" dirty="0"/>
              <a:t>3</a:t>
            </a:r>
            <a:r>
              <a:rPr lang="zh-CN" altLang="en-US" sz="2800" dirty="0"/>
              <a:t>）</a:t>
            </a:r>
            <a:r>
              <a:rPr lang="en-US" altLang="zh-CN" sz="2800" dirty="0"/>
              <a:t>120 * 106Kb</a:t>
            </a:r>
            <a:endParaRPr lang="en-US" altLang="zh-CN" sz="2800" dirty="0"/>
          </a:p>
        </p:txBody>
      </p:sp>
      <p:graphicFrame>
        <p:nvGraphicFramePr>
          <p:cNvPr id="192563" name="对象 192562"/>
          <p:cNvGraphicFramePr/>
          <p:nvPr/>
        </p:nvGraphicFramePr>
        <p:xfrm>
          <a:off x="913765" y="4133850"/>
          <a:ext cx="7827645" cy="691515"/>
        </p:xfrm>
        <a:graphic>
          <a:graphicData uri="http://schemas.openxmlformats.org/presentationml/2006/ole">
            <mc:AlternateContent xmlns:mc="http://schemas.openxmlformats.org/markup-compatibility/2006">
              <mc:Choice xmlns:v="urn:schemas-microsoft-com:vml" Requires="v">
                <p:oleObj spid="_x0000_s3182" name="" r:id="rId1" imgW="2819400" imgH="254000" progId="Equation.3">
                  <p:embed/>
                </p:oleObj>
              </mc:Choice>
              <mc:Fallback>
                <p:oleObj name="" r:id="rId1" imgW="2819400" imgH="254000" progId="Equation.3">
                  <p:embed/>
                  <p:pic>
                    <p:nvPicPr>
                      <p:cNvPr id="0" name="图片 3181"/>
                      <p:cNvPicPr/>
                      <p:nvPr/>
                    </p:nvPicPr>
                    <p:blipFill>
                      <a:blip r:embed="rId2"/>
                      <a:stretch>
                        <a:fillRect/>
                      </a:stretch>
                    </p:blipFill>
                    <p:spPr>
                      <a:xfrm>
                        <a:off x="913765" y="4133850"/>
                        <a:ext cx="7827645" cy="6915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2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8" name="Rectangle 2"/>
          <p:cNvSpPr>
            <a:spLocks noGrp="1" noChangeArrowheads="1"/>
          </p:cNvSpPr>
          <p:nvPr>
            <p:ph type="title"/>
          </p:nvPr>
        </p:nvSpPr>
        <p:spPr>
          <a:xfrm>
            <a:off x="642938" y="214313"/>
            <a:ext cx="7772400" cy="6588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外围设备概述</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a:xfrm>
            <a:off x="571500" y="857250"/>
            <a:ext cx="7772400" cy="578643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外围设备的一般功能：</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None/>
              <a:defRPr/>
            </a:pPr>
            <a:r>
              <a:rPr kumimoji="1" lang="zh-CN" altLang="en-US" sz="32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            </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cs typeface="+mn-cs"/>
              </a:rPr>
              <a:t>在计算机和其他机器之间，以及计算机与用户之间提供联系。</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外围设备的基本组成：</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存储介质：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具有保存信息的物理特征（</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例如，磁盘</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 。</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驱动装置：</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用于移动存储介质（</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例如，磁盘设备中用于转动磁盘并进行定位</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控制电路：</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向存储介质发送数据或从存储介质接受数据（</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例如，磁盘读出时，控制电路把盘上用磁化元形式表示的信息转换成计算机所需要的电信号</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0" y="0"/>
            <a:ext cx="9144000" cy="61880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2"/>
          <p:cNvPicPr>
            <a:picLocks noChangeAspect="1"/>
          </p:cNvPicPr>
          <p:nvPr/>
        </p:nvPicPr>
        <p:blipFill>
          <a:blip r:embed="rId1"/>
          <a:stretch>
            <a:fillRect/>
          </a:stretch>
        </p:blipFill>
        <p:spPr>
          <a:xfrm>
            <a:off x="0" y="0"/>
            <a:ext cx="9144000" cy="61690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0" y="0"/>
            <a:ext cx="9144000" cy="61658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3"/>
          <p:cNvPicPr>
            <a:picLocks noChangeAspect="1"/>
          </p:cNvPicPr>
          <p:nvPr/>
        </p:nvPicPr>
        <p:blipFill>
          <a:blip r:embed="rId1"/>
          <a:stretch>
            <a:fillRect/>
          </a:stretch>
        </p:blipFill>
        <p:spPr>
          <a:xfrm>
            <a:off x="0" y="0"/>
            <a:ext cx="9144000" cy="6143625"/>
          </a:xfrm>
          <a:prstGeom prst="rect">
            <a:avLst/>
          </a:prstGeom>
          <a:noFill/>
          <a:ln w="9525">
            <a:noFill/>
          </a:ln>
        </p:spPr>
      </p:pic>
      <p:sp>
        <p:nvSpPr>
          <p:cNvPr id="34819" name="Oval 4"/>
          <p:cNvSpPr/>
          <p:nvPr/>
        </p:nvSpPr>
        <p:spPr>
          <a:xfrm>
            <a:off x="5334000" y="4419600"/>
            <a:ext cx="2057400" cy="838200"/>
          </a:xfrm>
          <a:prstGeom prst="ellipse">
            <a:avLst/>
          </a:prstGeom>
          <a:noFill/>
          <a:ln w="9525" cap="flat" cmpd="sng">
            <a:solidFill>
              <a:srgbClr val="FF0000"/>
            </a:solidFill>
            <a:prstDash val="solid"/>
            <a:headEnd type="none" w="med" len="med"/>
            <a:tailEnd type="none" w="med" len="med"/>
          </a:ln>
        </p:spPr>
        <p:txBody>
          <a:bodyPr wrap="none" anchor="ctr"/>
          <a:p>
            <a:pPr lvl="0" eaLnBrk="1" hangingPunct="1"/>
            <a:endParaRPr lang="zh-CN" altLang="en-US" dirty="0">
              <a:latin typeface="Times New Roman" panose="02020603050405020304" pitchFamily="18" charset="0"/>
              <a:ea typeface="楷体_GB2312" pitchFamily="49"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2"/>
          <p:cNvPicPr>
            <a:picLocks noChangeAspect="1"/>
          </p:cNvPicPr>
          <p:nvPr/>
        </p:nvPicPr>
        <p:blipFill>
          <a:blip r:embed="rId1"/>
          <a:stretch>
            <a:fillRect/>
          </a:stretch>
        </p:blipFill>
        <p:spPr>
          <a:xfrm>
            <a:off x="0" y="0"/>
            <a:ext cx="9144000" cy="6169025"/>
          </a:xfrm>
          <a:prstGeom prst="rect">
            <a:avLst/>
          </a:prstGeom>
          <a:noFill/>
          <a:ln w="9525">
            <a:noFill/>
          </a:ln>
        </p:spPr>
      </p:pic>
      <p:sp>
        <p:nvSpPr>
          <p:cNvPr id="35843" name="Oval 3"/>
          <p:cNvSpPr/>
          <p:nvPr/>
        </p:nvSpPr>
        <p:spPr>
          <a:xfrm>
            <a:off x="3048000" y="3352800"/>
            <a:ext cx="1905000" cy="457200"/>
          </a:xfrm>
          <a:prstGeom prst="ellipse">
            <a:avLst/>
          </a:prstGeom>
          <a:noFill/>
          <a:ln w="9525" cap="flat" cmpd="sng">
            <a:solidFill>
              <a:srgbClr val="FF0000"/>
            </a:solidFill>
            <a:prstDash val="solid"/>
            <a:headEnd type="none" w="med" len="med"/>
            <a:tailEnd type="none" w="med" len="med"/>
          </a:ln>
        </p:spPr>
        <p:txBody>
          <a:bodyPr wrap="none" anchor="ctr"/>
          <a:p>
            <a:pPr lvl="0" eaLnBrk="1" hangingPunct="1"/>
            <a:endParaRPr lang="zh-CN" altLang="en-US" dirty="0">
              <a:latin typeface="Times New Roman" panose="02020603050405020304" pitchFamily="18" charset="0"/>
              <a:ea typeface="楷体_GB2312" pitchFamily="49"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454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 </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4547" name="Rectangle 3"/>
          <p:cNvSpPr>
            <a:spLocks noGrp="1" noChangeArrowheads="1"/>
          </p:cNvSpPr>
          <p:nvPr>
            <p:ph idx="1"/>
          </p:nvPr>
        </p:nvSpPr>
        <p:spPr>
          <a:xfrm>
            <a:off x="684213" y="1268413"/>
            <a:ext cx="7772400" cy="424815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软盘驱动器：软盘驱动器简称软驱。</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软驱是数据和程序进入微机的一个门户。</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现在的微机中常配置</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3.5</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英寸驱动器一个，其容量为</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1.44MB</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，盘符为“</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软盘盘片：记录信息的载体，使用塑料基底。</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信息的存储组织方式：是按</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磁道</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和</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扇区</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组织的</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格式化：格式化就是对软磁盘划分磁道和扇区。</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20000"/>
              </a:spcBef>
              <a:spcAft>
                <a:spcPct val="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软盘的特点：</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优点：成本低，重量轻，价格便宜，便于携带</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缺点：存储容量小，且容易损坏。 </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2"/>
          <p:cNvPicPr>
            <a:picLocks noChangeAspect="1"/>
          </p:cNvPicPr>
          <p:nvPr/>
        </p:nvPicPr>
        <p:blipFill>
          <a:blip r:embed="rId1"/>
          <a:stretch>
            <a:fillRect/>
          </a:stretch>
        </p:blipFill>
        <p:spPr>
          <a:xfrm>
            <a:off x="0" y="0"/>
            <a:ext cx="9144000" cy="61341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659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366595" name="Picture 3" descr="lesson1_2_1d"/>
          <p:cNvPicPr>
            <a:picLocks noChangeAspect="1"/>
          </p:cNvPicPr>
          <p:nvPr/>
        </p:nvPicPr>
        <p:blipFill>
          <a:blip r:embed="rId1"/>
          <a:stretch>
            <a:fillRect/>
          </a:stretch>
        </p:blipFill>
        <p:spPr>
          <a:xfrm>
            <a:off x="1476375" y="1484313"/>
            <a:ext cx="5832475" cy="3817937"/>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66595"/>
                                        </p:tgtEl>
                                        <p:attrNameLst>
                                          <p:attrName>style.visibility</p:attrName>
                                        </p:attrNameLst>
                                      </p:cBhvr>
                                      <p:to>
                                        <p:strVal val="visible"/>
                                      </p:to>
                                    </p:set>
                                    <p:anim calcmode="lin" valueType="num">
                                      <p:cBhvr>
                                        <p:cTn id="7" dur="1" fill="hold"/>
                                        <p:tgtEl>
                                          <p:spTgt spid="36659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Picture 2"/>
          <p:cNvPicPr>
            <a:picLocks noChangeAspect="1"/>
          </p:cNvPicPr>
          <p:nvPr/>
        </p:nvPicPr>
        <p:blipFill>
          <a:blip r:embed="rId1"/>
          <a:stretch>
            <a:fillRect/>
          </a:stretch>
        </p:blipFill>
        <p:spPr>
          <a:xfrm>
            <a:off x="0" y="0"/>
            <a:ext cx="9144000" cy="61849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5570" name="Rectangle 2"/>
          <p:cNvSpPr>
            <a:spLocks noGrp="1" noChangeArrowheads="1"/>
          </p:cNvSpPr>
          <p:nvPr>
            <p:ph type="title"/>
          </p:nvPr>
        </p:nvSpPr>
        <p:spPr>
          <a:xfrm>
            <a:off x="684213" y="549275"/>
            <a:ext cx="7772400" cy="6461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 </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5571" name="Rectangle 3"/>
          <p:cNvSpPr>
            <a:spLocks noGrp="1" noChangeArrowheads="1"/>
          </p:cNvSpPr>
          <p:nvPr>
            <p:ph idx="1"/>
          </p:nvPr>
        </p:nvSpPr>
        <p:spPr>
          <a:xfrm>
            <a:off x="611188" y="1268413"/>
            <a:ext cx="7993063" cy="1512888"/>
          </a:xfrm>
        </p:spPr>
        <p:txBody>
          <a:bodyPr vert="horz" wrap="square" lIns="91440" tIns="45720" rIns="91440" bIns="45720" numCol="1" anchor="t" anchorCtr="0" compatLnSpc="1"/>
          <a:lstStyle/>
          <a:p>
            <a:pPr marL="179705" marR="0" lvl="0" indent="-179705" algn="l" defTabSz="914400" rtl="0" eaLnBrk="1" fontAlgn="base" latinLnBrk="0" hangingPunct="1">
              <a:lnSpc>
                <a:spcPct val="100000"/>
              </a:lnSpc>
              <a:spcBef>
                <a:spcPct val="20000"/>
              </a:spcBef>
              <a:spcAft>
                <a:spcPct val="0"/>
              </a:spcAft>
              <a:buClrTx/>
              <a:buSzTx/>
              <a:buFontTx/>
              <a:buBlip>
                <a:blip r:embed="rId1"/>
              </a:buBlip>
              <a:tabLst>
                <a:tab pos="809625" algn="l"/>
              </a:tabLst>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软盘数据定位：</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磁道号、记录面、扇区号</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100000"/>
              </a:lnSpc>
              <a:spcBef>
                <a:spcPct val="20000"/>
              </a:spcBef>
              <a:spcAft>
                <a:spcPct val="0"/>
              </a:spcAft>
              <a:buClrTx/>
              <a:buSzTx/>
              <a:buFontTx/>
              <a:buBlip>
                <a:blip r:embed="rId1"/>
              </a:buBlip>
              <a:tabLst>
                <a:tab pos="809625" algn="l"/>
              </a:tabLst>
              <a:defRPr/>
            </a:pP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容量</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记录面数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每面磁道数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每磁道扇区数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每扇区字节数（字节）</a:t>
            </a:r>
            <a:endPar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endParaRPr>
          </a:p>
        </p:txBody>
      </p:sp>
      <p:sp>
        <p:nvSpPr>
          <p:cNvPr id="365572" name="Rectangle 4"/>
          <p:cNvSpPr/>
          <p:nvPr/>
        </p:nvSpPr>
        <p:spPr>
          <a:xfrm>
            <a:off x="539750" y="5084763"/>
            <a:ext cx="8151813" cy="433387"/>
          </a:xfrm>
          <a:prstGeom prst="rect">
            <a:avLst/>
          </a:prstGeom>
          <a:noFill/>
          <a:ln w="9525">
            <a:noFill/>
          </a:ln>
        </p:spPr>
        <p:txBody>
          <a:bodyPr wrap="none">
            <a:spAutoFit/>
          </a:bodyPr>
          <a:p>
            <a:pPr lvl="0" eaLnBrk="1" hangingPunct="1">
              <a:lnSpc>
                <a:spcPct val="80000"/>
              </a:lnSpc>
              <a:spcBef>
                <a:spcPct val="20000"/>
              </a:spcBef>
              <a:spcAft>
                <a:spcPct val="10000"/>
              </a:spcAft>
              <a:buBlip>
                <a:blip r:embed="rId2"/>
              </a:buBlip>
            </a:pPr>
            <a:r>
              <a:rPr lang="en-US" altLang="zh-CN" sz="2800" dirty="0">
                <a:solidFill>
                  <a:srgbClr val="FF0000"/>
                </a:solidFill>
                <a:latin typeface="Arial" panose="020B0604020202020204" pitchFamily="34" charset="0"/>
                <a:ea typeface="楷体_GB2312" pitchFamily="49" charset="-122"/>
              </a:rPr>
              <a:t> </a:t>
            </a:r>
            <a:r>
              <a:rPr lang="zh-CN" altLang="en-US" sz="2800" dirty="0">
                <a:solidFill>
                  <a:srgbClr val="FF0000"/>
                </a:solidFill>
                <a:latin typeface="Arial" panose="020B0604020202020204" pitchFamily="34" charset="0"/>
                <a:ea typeface="楷体_GB2312" pitchFamily="49" charset="-122"/>
              </a:rPr>
              <a:t>容量＝</a:t>
            </a:r>
            <a:r>
              <a:rPr lang="en-US" altLang="zh-CN" sz="2800" dirty="0">
                <a:solidFill>
                  <a:srgbClr val="FF0000"/>
                </a:solidFill>
                <a:latin typeface="Arial" panose="020B0604020202020204" pitchFamily="34" charset="0"/>
                <a:ea typeface="楷体_GB2312" pitchFamily="49" charset="-122"/>
              </a:rPr>
              <a:t>2×80×18×512=1474560(B)=1.44(MB)</a:t>
            </a:r>
            <a:r>
              <a:rPr lang="en-US" altLang="zh-CN" sz="2800" b="0" dirty="0">
                <a:latin typeface="Arial" panose="020B0604020202020204" pitchFamily="34" charset="0"/>
                <a:ea typeface="楷体_GB2312" pitchFamily="49" charset="-122"/>
              </a:rPr>
              <a:t> </a:t>
            </a:r>
            <a:endParaRPr lang="en-US" altLang="zh-CN" sz="2800" b="0" dirty="0">
              <a:latin typeface="Arial" panose="020B0604020202020204" pitchFamily="34" charset="0"/>
              <a:ea typeface="楷体_GB2312" pitchFamily="49" charset="-122"/>
            </a:endParaRPr>
          </a:p>
        </p:txBody>
      </p:sp>
      <p:pic>
        <p:nvPicPr>
          <p:cNvPr id="365575" name="Picture 7"/>
          <p:cNvPicPr>
            <a:picLocks noChangeAspect="1"/>
          </p:cNvPicPr>
          <p:nvPr/>
        </p:nvPicPr>
        <p:blipFill>
          <a:blip r:embed="rId3"/>
          <a:stretch>
            <a:fillRect/>
          </a:stretch>
        </p:blipFill>
        <p:spPr>
          <a:xfrm>
            <a:off x="323850" y="2781300"/>
            <a:ext cx="8351838" cy="2292350"/>
          </a:xfrm>
          <a:prstGeom prst="rect">
            <a:avLst/>
          </a:prstGeom>
          <a:noFill/>
          <a:ln w="9525">
            <a:noFill/>
          </a:ln>
        </p:spPr>
      </p:pic>
      <p:sp>
        <p:nvSpPr>
          <p:cNvPr id="365576" name="Rectangle 8"/>
          <p:cNvSpPr/>
          <p:nvPr/>
        </p:nvSpPr>
        <p:spPr>
          <a:xfrm>
            <a:off x="215900" y="4381500"/>
            <a:ext cx="8532813" cy="287338"/>
          </a:xfrm>
          <a:prstGeom prst="rect">
            <a:avLst/>
          </a:prstGeom>
          <a:solidFill>
            <a:schemeClr val="accent1">
              <a:alpha val="0"/>
            </a:schemeClr>
          </a:solidFill>
          <a:ln w="9525" cap="flat" cmpd="sng">
            <a:solidFill>
              <a:srgbClr val="CC0000"/>
            </a:solidFill>
            <a:prstDash val="solid"/>
            <a:miter/>
            <a:headEnd type="none" w="med" len="med"/>
            <a:tailEnd type="none" w="med" len="med"/>
          </a:ln>
        </p:spPr>
        <p:txBody>
          <a:bodyPr wrap="none" anchor="ctr"/>
          <a:p>
            <a:pPr lvl="0" eaLnBrk="1" hangingPunct="1"/>
            <a:endParaRPr lang="zh-CN" altLang="en-US" dirty="0">
              <a:latin typeface="Times New Roman" panose="02020603050405020304" pitchFamily="18" charset="0"/>
              <a:ea typeface="楷体_GB2312" pitchFamily="49"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65575"/>
                                        </p:tgtEl>
                                        <p:attrNameLst>
                                          <p:attrName>style.visibility</p:attrName>
                                        </p:attrNameLst>
                                      </p:cBhvr>
                                      <p:to>
                                        <p:strVal val="visible"/>
                                      </p:to>
                                    </p:set>
                                    <p:anim calcmode="lin" valueType="num">
                                      <p:cBhvr>
                                        <p:cTn id="7" dur="1" fill="hold"/>
                                        <p:tgtEl>
                                          <p:spTgt spid="36557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65576"/>
                                        </p:tgtEl>
                                        <p:attrNameLst>
                                          <p:attrName>style.visibility</p:attrName>
                                        </p:attrNameLst>
                                      </p:cBhvr>
                                      <p:to>
                                        <p:strVal val="visible"/>
                                      </p:to>
                                    </p:set>
                                    <p:anim calcmode="lin" valueType="num">
                                      <p:cBhvr>
                                        <p:cTn id="12" dur="1" fill="hold"/>
                                        <p:tgtEl>
                                          <p:spTgt spid="36557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65572"/>
                                        </p:tgtEl>
                                        <p:attrNameLst>
                                          <p:attrName>style.visibility</p:attrName>
                                        </p:attrNameLst>
                                      </p:cBhvr>
                                      <p:to>
                                        <p:strVal val="visible"/>
                                      </p:to>
                                    </p:set>
                                    <p:anim calcmode="lin" valueType="num">
                                      <p:cBhvr>
                                        <p:cTn id="17" dur="1" fill="hold"/>
                                        <p:tgtEl>
                                          <p:spTgt spid="36557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p:bldP spid="3655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37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外围设备的分类</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5124" name="Picture 5" descr="C:\Documents and Settings\Administrator\Application Data\Tencent\Users\68046508\QQ\WinTemp\RichOle\B[OFXEKMAJ}2P6V@9)EQRWQ.jpg"/>
          <p:cNvPicPr>
            <a:picLocks noChangeAspect="1"/>
          </p:cNvPicPr>
          <p:nvPr/>
        </p:nvPicPr>
        <p:blipFill>
          <a:blip r:embed="rId1"/>
          <a:stretch>
            <a:fillRect/>
          </a:stretch>
        </p:blipFill>
        <p:spPr>
          <a:xfrm>
            <a:off x="1571625" y="1214438"/>
            <a:ext cx="5786438" cy="53149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noChangeArrowheads="1"/>
          </p:cNvSpPr>
          <p:nvPr>
            <p:ph type="title"/>
          </p:nvPr>
        </p:nvSpPr>
        <p:spPr>
          <a:xfrm>
            <a:off x="642938" y="214313"/>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GB" sz="3600" b="0"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磁盘</a:t>
            </a:r>
            <a:r>
              <a:rPr kumimoji="1" lang="en-US" altLang="zh-CN" sz="3600" b="0"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cache</a:t>
            </a:r>
            <a:endParaRPr kumimoji="1" lang="en-GB" altLang="zh-CN"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182275" name="Rectangle 3"/>
          <p:cNvSpPr>
            <a:spLocks noGrp="1" noChangeArrowheads="1"/>
          </p:cNvSpPr>
          <p:nvPr>
            <p:ph idx="1"/>
          </p:nvPr>
        </p:nvSpPr>
        <p:spPr>
          <a:xfrm>
            <a:off x="357188" y="714375"/>
            <a:ext cx="8229600" cy="58578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在磁盘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中，由一些数据块组成的一个基本单位称为</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行。当一个</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I/O</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请求送到磁盘驱动时，首先搜索驱动器上的高速缓冲行是否已写上数据？如果是读操作，且要读的数据已在</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中，则为命中，可从</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行中读出数据，否则需从磁盘介质上读出。</a:t>
            </a:r>
            <a:endPar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利用了被访问数据的空间局部性和时间局部性原理。空间局部性是指当某些数据被存取时，该数据附近的其他数据可能也将很快被存取；时间局部性是指当一些数据被存取后，不久这些数据还可能再次存取。因此现在大多数磁盘驱动器中都使用了预读策略，而根据局部性原理预取一些不久将可能读入的数据放到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a:t>
            </a:r>
            <a:endParaRPr kumimoji="1" lang="en-GB" sz="3200" b="0"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CPU</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存取时间一般小于</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10ns</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，命中率</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95%</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以上，全用硬件来实现。磁盘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一次存取的数量大，数据集中，速度要求较</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CPU</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低，管理工作较复杂，因此一般由硬件和软件共同完成。其中</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采用</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SRAM</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或</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DRAM</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endParaRPr kumimoji="1" lang="en-GB"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273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三、光盘存储器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72739" name="Rectangle 3"/>
          <p:cNvSpPr>
            <a:spLocks noGrp="1" noChangeArrowheads="1"/>
          </p:cNvSpPr>
          <p:nvPr>
            <p:ph idx="1"/>
          </p:nvPr>
        </p:nvSpPr>
        <p:spPr>
          <a:xfrm>
            <a:off x="214313" y="1341438"/>
            <a:ext cx="8572500"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采用聚焦激光束在盘形介质上高密度记录信息，以介质材料的光学性质（如反射率、偏振方向）来表示所存储信息的“</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0</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”或“</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”的存储器。</a:t>
            </a:r>
            <a:endPar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光盘的特点：</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存储容量大</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价格低</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不怕电磁干扰</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存储密度高</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可靠性高；存取速度不断提高</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光盘的接口类型：</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常用的有</a:t>
            </a:r>
            <a:r>
              <a:rPr kumimoji="1" lang="en-US"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IDE</a:t>
            </a:r>
            <a:r>
              <a:rPr kumimoji="1" lang="zh-CN"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a:t>
            </a:r>
            <a:r>
              <a:rPr kumimoji="1" lang="en-US"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EIDE</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a:t>
            </a:r>
            <a:r>
              <a:rPr kumimoji="1" lang="en-US"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SATA</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接口。</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p:cNvPicPr>
            <a:picLocks noChangeAspect="1"/>
          </p:cNvPicPr>
          <p:nvPr/>
        </p:nvPicPr>
        <p:blipFill>
          <a:blip r:embed="rId1"/>
          <a:stretch>
            <a:fillRect/>
          </a:stretch>
        </p:blipFill>
        <p:spPr>
          <a:xfrm>
            <a:off x="0" y="0"/>
            <a:ext cx="9144000" cy="61690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Picture 2"/>
          <p:cNvPicPr>
            <a:picLocks noChangeAspect="1"/>
          </p:cNvPicPr>
          <p:nvPr/>
        </p:nvPicPr>
        <p:blipFill>
          <a:blip r:embed="rId1"/>
          <a:stretch>
            <a:fillRect/>
          </a:stretch>
        </p:blipFill>
        <p:spPr>
          <a:xfrm>
            <a:off x="0" y="0"/>
            <a:ext cx="9144000" cy="61944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p:cNvPicPr>
            <a:picLocks noChangeAspect="1"/>
          </p:cNvPicPr>
          <p:nvPr/>
        </p:nvPicPr>
        <p:blipFill>
          <a:blip r:embed="rId1"/>
          <a:stretch>
            <a:fillRect/>
          </a:stretch>
        </p:blipFill>
        <p:spPr>
          <a:xfrm>
            <a:off x="0" y="0"/>
            <a:ext cx="9144000" cy="61896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2"/>
          <p:cNvPicPr>
            <a:picLocks noChangeAspect="1"/>
          </p:cNvPicPr>
          <p:nvPr/>
        </p:nvPicPr>
        <p:blipFill>
          <a:blip r:embed="rId1"/>
          <a:stretch>
            <a:fillRect/>
          </a:stretch>
        </p:blipFill>
        <p:spPr>
          <a:xfrm>
            <a:off x="0" y="0"/>
            <a:ext cx="9144000" cy="61595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Picture 2"/>
          <p:cNvPicPr>
            <a:picLocks noChangeAspect="1"/>
          </p:cNvPicPr>
          <p:nvPr/>
        </p:nvPicPr>
        <p:blipFill>
          <a:blip r:embed="rId1"/>
          <a:stretch>
            <a:fillRect/>
          </a:stretch>
        </p:blipFill>
        <p:spPr>
          <a:xfrm>
            <a:off x="228600" y="928688"/>
            <a:ext cx="8915400" cy="48514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370" name="组合 4"/>
          <p:cNvGrpSpPr/>
          <p:nvPr/>
        </p:nvGrpSpPr>
        <p:grpSpPr>
          <a:xfrm>
            <a:off x="642938" y="357188"/>
            <a:ext cx="7943850" cy="6254750"/>
            <a:chOff x="857224" y="270242"/>
            <a:chExt cx="7943873" cy="6254379"/>
          </a:xfrm>
        </p:grpSpPr>
        <p:pic>
          <p:nvPicPr>
            <p:cNvPr id="58371" name="Picture 1" descr="C:\Documents and Settings\Administrator\Application Data\Tencent\Users\68046508\QQ\WinTemp\RichOle\1SOJ`57YOS02R7T@G5()T0S.jpg"/>
            <p:cNvPicPr>
              <a:picLocks noChangeAspect="1"/>
            </p:cNvPicPr>
            <p:nvPr/>
          </p:nvPicPr>
          <p:blipFill>
            <a:blip r:embed="rId1"/>
            <a:stretch>
              <a:fillRect/>
            </a:stretch>
          </p:blipFill>
          <p:spPr>
            <a:xfrm>
              <a:off x="857224" y="270242"/>
              <a:ext cx="7943873" cy="6254379"/>
            </a:xfrm>
            <a:prstGeom prst="rect">
              <a:avLst/>
            </a:prstGeom>
            <a:noFill/>
            <a:ln w="9525">
              <a:noFill/>
            </a:ln>
          </p:spPr>
        </p:pic>
        <p:pic>
          <p:nvPicPr>
            <p:cNvPr id="58372" name="Picture 2" descr="C:\Documents and Settings\Administrator\Application Data\Tencent\Users\68046508\QQ\WinTemp\RichOle\8LULV8}Q}3J07@KL4T1E4`L.jpg"/>
            <p:cNvPicPr>
              <a:picLocks noChangeAspect="1"/>
            </p:cNvPicPr>
            <p:nvPr/>
          </p:nvPicPr>
          <p:blipFill>
            <a:blip r:embed="rId2"/>
            <a:stretch>
              <a:fillRect/>
            </a:stretch>
          </p:blipFill>
          <p:spPr>
            <a:xfrm>
              <a:off x="857224" y="285728"/>
              <a:ext cx="838206" cy="1143008"/>
            </a:xfrm>
            <a:prstGeom prst="rect">
              <a:avLst/>
            </a:prstGeom>
            <a:noFill/>
            <a:ln w="9525">
              <a:noFill/>
            </a:ln>
          </p:spPr>
        </p:pic>
      </p:gr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Picture 3"/>
          <p:cNvPicPr>
            <a:picLocks noChangeAspect="1"/>
          </p:cNvPicPr>
          <p:nvPr/>
        </p:nvPicPr>
        <p:blipFill>
          <a:blip r:embed="rId1"/>
          <a:stretch>
            <a:fillRect/>
          </a:stretch>
        </p:blipFill>
        <p:spPr>
          <a:xfrm>
            <a:off x="0" y="61913"/>
            <a:ext cx="9144000" cy="6796087"/>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2"/>
          <p:cNvPicPr>
            <a:picLocks noChangeAspect="1"/>
          </p:cNvPicPr>
          <p:nvPr/>
        </p:nvPicPr>
        <p:blipFill>
          <a:blip r:embed="rId1"/>
          <a:stretch>
            <a:fillRect/>
          </a:stretch>
        </p:blipFill>
        <p:spPr>
          <a:xfrm>
            <a:off x="0" y="0"/>
            <a:ext cx="9144000" cy="68056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37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外存储器</a:t>
            </a:r>
            <a:endPar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7376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一、磁盘存储设备及发展</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二、磁带存储器</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三、光盘存储器</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Picture 2"/>
          <p:cNvPicPr>
            <a:picLocks noChangeAspect="1"/>
          </p:cNvPicPr>
          <p:nvPr/>
        </p:nvPicPr>
        <p:blipFill>
          <a:blip r:embed="rId1"/>
          <a:stretch>
            <a:fillRect/>
          </a:stretch>
        </p:blipFill>
        <p:spPr>
          <a:xfrm>
            <a:off x="0" y="0"/>
            <a:ext cx="9144000" cy="687228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Picture 2"/>
          <p:cNvPicPr>
            <a:picLocks noChangeAspect="1"/>
          </p:cNvPicPr>
          <p:nvPr/>
        </p:nvPicPr>
        <p:blipFill>
          <a:blip r:embed="rId1"/>
          <a:stretch>
            <a:fillRect/>
          </a:stretch>
        </p:blipFill>
        <p:spPr>
          <a:xfrm>
            <a:off x="0" y="0"/>
            <a:ext cx="9144000" cy="68151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90" name="Picture 2"/>
          <p:cNvPicPr>
            <a:picLocks noChangeAspect="1"/>
          </p:cNvPicPr>
          <p:nvPr/>
        </p:nvPicPr>
        <p:blipFill>
          <a:blip r:embed="rId1"/>
          <a:stretch>
            <a:fillRect/>
          </a:stretch>
        </p:blipFill>
        <p:spPr>
          <a:xfrm>
            <a:off x="0" y="0"/>
            <a:ext cx="9144000" cy="686752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p:cNvPicPr>
            <a:picLocks noChangeAspect="1"/>
          </p:cNvPicPr>
          <p:nvPr/>
        </p:nvPicPr>
        <p:blipFill>
          <a:blip r:embed="rId1"/>
          <a:stretch>
            <a:fillRect/>
          </a:stretch>
        </p:blipFill>
        <p:spPr>
          <a:xfrm>
            <a:off x="0" y="0"/>
            <a:ext cx="9144000" cy="68373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Picture 2"/>
          <p:cNvPicPr>
            <a:picLocks noChangeAspect="1"/>
          </p:cNvPicPr>
          <p:nvPr/>
        </p:nvPicPr>
        <p:blipFill>
          <a:blip r:embed="rId1"/>
          <a:stretch>
            <a:fillRect/>
          </a:stretch>
        </p:blipFill>
        <p:spPr>
          <a:xfrm>
            <a:off x="0" y="0"/>
            <a:ext cx="9144000" cy="68627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Picture 2"/>
          <p:cNvPicPr>
            <a:picLocks noChangeAspect="1"/>
          </p:cNvPicPr>
          <p:nvPr/>
        </p:nvPicPr>
        <p:blipFill>
          <a:blip r:embed="rId1"/>
          <a:stretch>
            <a:fillRect/>
          </a:stretch>
        </p:blipFill>
        <p:spPr>
          <a:xfrm>
            <a:off x="0" y="0"/>
            <a:ext cx="9144000" cy="68310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Picture 2"/>
          <p:cNvPicPr>
            <a:picLocks noChangeAspect="1"/>
          </p:cNvPicPr>
          <p:nvPr/>
        </p:nvPicPr>
        <p:blipFill>
          <a:blip r:embed="rId1"/>
          <a:stretch>
            <a:fillRect/>
          </a:stretch>
        </p:blipFill>
        <p:spPr>
          <a:xfrm>
            <a:off x="0" y="0"/>
            <a:ext cx="9144000" cy="68262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Picture 2"/>
          <p:cNvPicPr>
            <a:picLocks noChangeAspect="1"/>
          </p:cNvPicPr>
          <p:nvPr/>
        </p:nvPicPr>
        <p:blipFill>
          <a:blip r:embed="rId1"/>
          <a:stretch>
            <a:fillRect/>
          </a:stretch>
        </p:blipFill>
        <p:spPr>
          <a:xfrm>
            <a:off x="0" y="0"/>
            <a:ext cx="9144000" cy="6816725"/>
          </a:xfrm>
          <a:prstGeom prst="rect">
            <a:avLst/>
          </a:prstGeom>
          <a:noFill/>
          <a:ln w="9525">
            <a:noFill/>
          </a:ln>
        </p:spPr>
      </p:pic>
      <p:sp>
        <p:nvSpPr>
          <p:cNvPr id="3" name="Rectangle 3"/>
          <p:cNvSpPr txBox="1">
            <a:spLocks noChangeArrowheads="1"/>
          </p:cNvSpPr>
          <p:nvPr/>
        </p:nvSpPr>
        <p:spPr>
          <a:xfrm>
            <a:off x="3929063" y="214313"/>
            <a:ext cx="5214938" cy="2714625"/>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n-lt"/>
                <a:ea typeface="+mn-ea"/>
                <a:cs typeface="+mn-cs"/>
              </a:rPr>
              <a:t>分辨率：</a:t>
            </a:r>
            <a:r>
              <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rPr>
              <a:t>像素越密，分辨率越高，图象越清晰。</a:t>
            </a:r>
            <a:endParaRPr kumimoji="1" lang="en-US" altLang="zh-CN"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n-lt"/>
                <a:ea typeface="+mn-ea"/>
                <a:cs typeface="+mn-cs"/>
              </a:rPr>
              <a:t>灰度级：</a:t>
            </a:r>
            <a:r>
              <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rPr>
              <a:t>。灰度级越多，图象层次越清楚越逼真。它取决于每个像素对应的刷新存储器的位数</a:t>
            </a:r>
            <a:endPar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2"/>
          <p:cNvPicPr>
            <a:picLocks noChangeAspect="1"/>
          </p:cNvPicPr>
          <p:nvPr/>
        </p:nvPicPr>
        <p:blipFill>
          <a:blip r:embed="rId1"/>
          <a:stretch>
            <a:fillRect/>
          </a:stretch>
        </p:blipFill>
        <p:spPr>
          <a:xfrm>
            <a:off x="0" y="0"/>
            <a:ext cx="9144000" cy="68024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p:cNvPicPr>
            <a:picLocks noChangeAspect="1"/>
          </p:cNvPicPr>
          <p:nvPr/>
        </p:nvPicPr>
        <p:blipFill>
          <a:blip r:embed="rId1"/>
          <a:stretch>
            <a:fillRect/>
          </a:stretch>
        </p:blipFill>
        <p:spPr>
          <a:xfrm>
            <a:off x="0" y="0"/>
            <a:ext cx="9144000" cy="68516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外存储器</a:t>
            </a:r>
            <a:endPar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常见的外存储器有磁盘、磁带、光盘等</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特点：</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大都采用磁性和光学材料制成。</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与内存相比，容量大，价格低，速度慢。</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在断电的情况下可以长期保存信息，所以称为</a:t>
            </a: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永久性存储器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一般为</a:t>
            </a: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顺序存取的存储器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，即访问所需时间 与数据所在的地址相关。</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2" name="Picture 2"/>
          <p:cNvPicPr>
            <a:picLocks noChangeAspect="1"/>
          </p:cNvPicPr>
          <p:nvPr/>
        </p:nvPicPr>
        <p:blipFill>
          <a:blip r:embed="rId1"/>
          <a:stretch>
            <a:fillRect/>
          </a:stretch>
        </p:blipFill>
        <p:spPr>
          <a:xfrm>
            <a:off x="109220" y="118110"/>
            <a:ext cx="9144000" cy="68373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Picture 2"/>
          <p:cNvPicPr>
            <a:picLocks noChangeAspect="1"/>
          </p:cNvPicPr>
          <p:nvPr/>
        </p:nvPicPr>
        <p:blipFill>
          <a:blip r:embed="rId1"/>
          <a:stretch>
            <a:fillRect/>
          </a:stretch>
        </p:blipFill>
        <p:spPr>
          <a:xfrm>
            <a:off x="0" y="0"/>
            <a:ext cx="9144000" cy="68484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1" name="Rectangle 2"/>
          <p:cNvSpPr>
            <a:spLocks noGrp="1" noChangeArrowheads="1"/>
          </p:cNvSpPr>
          <p:nvPr>
            <p:ph type="title"/>
          </p:nvPr>
        </p:nvSpPr>
        <p:spPr>
          <a:xfrm>
            <a:off x="976313" y="403225"/>
            <a:ext cx="7196138" cy="43338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ASCII</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码编码表</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graphicFrame>
        <p:nvGraphicFramePr>
          <p:cNvPr id="159929" name="Group 185"/>
          <p:cNvGraphicFramePr>
            <a:graphicFrameLocks noGrp="1"/>
          </p:cNvGraphicFramePr>
          <p:nvPr>
            <p:ph idx="1"/>
          </p:nvPr>
        </p:nvGraphicFramePr>
        <p:xfrm>
          <a:off x="395288" y="1341438"/>
          <a:ext cx="8248678" cy="5016524"/>
        </p:xfrm>
        <a:graphic>
          <a:graphicData uri="http://schemas.openxmlformats.org/drawingml/2006/table">
            <a:tbl>
              <a:tblPr/>
              <a:tblGrid>
                <a:gridCol w="1069834"/>
                <a:gridCol w="1069835"/>
                <a:gridCol w="1159128"/>
                <a:gridCol w="825542"/>
                <a:gridCol w="825542"/>
                <a:gridCol w="823856"/>
                <a:gridCol w="825542"/>
                <a:gridCol w="823857"/>
                <a:gridCol w="825542"/>
              </a:tblGrid>
              <a:tr h="310466">
                <a:tc>
                  <a:txBody>
                    <a:bodyPr/>
                    <a:lstStyle/>
                    <a:p>
                      <a:pPr marL="342900" marR="0" lvl="0" indent="-342900" algn="ctr" defTabSz="914400" rtl="0" eaLnBrk="0" fontAlgn="base" latinLnBrk="0" hangingPunct="0">
                        <a:lnSpc>
                          <a:spcPct val="95000"/>
                        </a:lnSpc>
                        <a:spcBef>
                          <a:spcPct val="0"/>
                        </a:spcBef>
                        <a:spcAft>
                          <a:spcPct val="0"/>
                        </a:spcAft>
                        <a:buClrTx/>
                        <a:buSzTx/>
                        <a:buFontTx/>
                        <a:buNone/>
                      </a:pPr>
                      <a:endParaRPr kumimoji="0" lang="zh-CN" altLang="zh-CN" sz="1800" b="1" i="0" u="none" strike="noStrike" cap="none" normalizeH="0" baseline="0" dirty="0" smtClean="0">
                        <a:ln>
                          <a:noFill/>
                        </a:ln>
                        <a:solidFill>
                          <a:schemeClr val="tx1"/>
                        </a:solidFill>
                        <a:effectLst/>
                        <a:latin typeface="黑体" panose="02010609060101010101" pitchFamily="2" charset="-122"/>
                        <a:ea typeface="宋体" panose="02010600030101010101" pitchFamily="2" charset="-122"/>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000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001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010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011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100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101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110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111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658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0000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NUL</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DLE</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SP</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Arial" panose="020B0604020202020204"/>
                          <a:ea typeface="宋体" panose="02010600030101010101" pitchFamily="2" charset="-122"/>
                          <a:cs typeface="Arial" panose="020B0604020202020204" pitchFamily="34" charset="0"/>
                        </a:rPr>
                        <a:t> </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P</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p</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363348">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0001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SOH</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DC1</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A</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Q</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a</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q</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349701">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0010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STX</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DC2</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Arial" panose="020B0604020202020204"/>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2</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B</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R</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b</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r</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0011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ETX</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DC3</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3</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C</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S</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c</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s</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98526">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0100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EOT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DC4</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4</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T</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d</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t</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0101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ENQ</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NAK</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5</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E</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U</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e</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u</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0110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ACK</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SYN</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&amp;</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6</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F</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V</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f</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v</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0111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BEL</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rPr>
                        <a:t>ETB</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dirty="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7</a:t>
                      </a:r>
                      <a:endParaRPr kumimoji="0" lang="en-US" altLang="zh-CN" sz="1800" b="1" i="0" u="none" strike="noStrike" cap="none" normalizeH="0" baseline="0" dirty="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G</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W</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g</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w</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1000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BS</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CAN</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8</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H</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X</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h</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x</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1001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HT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EM</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9</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I</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Y</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i</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y</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1010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LF</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SUB</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J</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Z</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j</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z</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1011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VT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ESC</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K</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k</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7525">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1100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FF</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FS</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L</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zh-CN" altLang="en-US"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zh-CN" altLang="en-US"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l</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1101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CR</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GS</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M</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m</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1110</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SO</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RS</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N</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n</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1111</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SI</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US</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O</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_</a:t>
                      </a:r>
                      <a:endParaRPr kumimoji="0" lang="en-US" altLang="zh-CN" sz="1800" b="1" i="0" u="none" strike="noStrike" cap="none" normalizeH="0" baseline="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rPr>
                        <a:t>o</a:t>
                      </a:r>
                      <a:endParaRPr kumimoji="0" lang="en-US" altLang="zh-CN" sz="1800" b="1" i="0" u="none" strike="noStrike" cap="none" normalizeH="0" baseline="0" smtClean="0">
                        <a:ln>
                          <a:noFill/>
                        </a:ln>
                        <a:solidFill>
                          <a:schemeClr val="bg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anose="05000000000000000000" pitchFamily="2" charset="2"/>
                        <a:buNone/>
                      </a:pPr>
                      <a:r>
                        <a:rPr kumimoji="0" lang="en-US" altLang="zh-CN" sz="1800" b="1" i="0" u="none" strike="noStrike" cap="none" normalizeH="0" baseline="30000" dirty="0" smtClean="0">
                          <a:ln>
                            <a:noFill/>
                          </a:ln>
                          <a:solidFill>
                            <a:srgbClr val="333333"/>
                          </a:solidFill>
                          <a:effectLst/>
                          <a:latin typeface="黑体" panose="02010609060101010101" pitchFamily="2" charset="-122"/>
                          <a:ea typeface="宋体" panose="02010600030101010101" pitchFamily="2" charset="-122"/>
                          <a:cs typeface="Arial" panose="020B0604020202020204" pitchFamily="34" charset="0"/>
                        </a:rPr>
                        <a:t>DEL</a:t>
                      </a:r>
                      <a:endParaRPr kumimoji="0" lang="en-US" altLang="zh-CN" sz="1800" b="1" i="0" u="none" strike="noStrike" cap="none" normalizeH="0" baseline="0" dirty="0" smtClean="0">
                        <a:ln>
                          <a:noFill/>
                        </a:ln>
                        <a:solidFill>
                          <a:schemeClr val="tx1"/>
                        </a:solidFill>
                        <a:effectLst/>
                        <a:latin typeface="黑体" panose="02010609060101010101" pitchFamily="2" charset="-122"/>
                        <a:ea typeface="宋体" panose="02010600030101010101" pitchFamily="2" charset="-122"/>
                        <a:cs typeface="Arial" panose="020B0604020202020204" pitchFamily="34"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half" idx="2"/>
          </p:nvPr>
        </p:nvSpPr>
        <p:spPr/>
        <p:txBody>
          <a:bodyPr/>
          <a:p>
            <a:pPr marL="0" marR="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rPr>
            </a:fld>
            <a:endParaRPr kumimoji="1" lang="zh-CN" altLang="zh-CN" i="0" kern="1200" cap="none" spc="0" normalizeH="0" baseline="0" noProof="0">
              <a:solidFill>
                <a:schemeClr val="tx1"/>
              </a:solidFill>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4"/>
          </p:nvPr>
        </p:nvSpPr>
        <p:spPr/>
        <p:txBody>
          <a:bodyPr/>
          <a:p>
            <a:pPr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2"/>
          <p:cNvPicPr>
            <a:picLocks noChangeAspect="1"/>
          </p:cNvPicPr>
          <p:nvPr/>
        </p:nvPicPr>
        <p:blipFill>
          <a:blip r:embed="rId1"/>
          <a:stretch>
            <a:fillRect/>
          </a:stretch>
        </p:blipFill>
        <p:spPr>
          <a:xfrm>
            <a:off x="0" y="0"/>
            <a:ext cx="9144000" cy="67992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Picture 2"/>
          <p:cNvPicPr>
            <a:picLocks noChangeAspect="1"/>
          </p:cNvPicPr>
          <p:nvPr/>
        </p:nvPicPr>
        <p:blipFill>
          <a:blip r:embed="rId1"/>
          <a:stretch>
            <a:fillRect/>
          </a:stretch>
        </p:blipFill>
        <p:spPr>
          <a:xfrm>
            <a:off x="0" y="0"/>
            <a:ext cx="9144000" cy="68056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Picture 2"/>
          <p:cNvPicPr>
            <a:picLocks noChangeAspect="1"/>
          </p:cNvPicPr>
          <p:nvPr/>
        </p:nvPicPr>
        <p:blipFill>
          <a:blip r:embed="rId1"/>
          <a:stretch>
            <a:fillRect/>
          </a:stretch>
        </p:blipFill>
        <p:spPr>
          <a:xfrm>
            <a:off x="0" y="0"/>
            <a:ext cx="9144000" cy="68865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2"/>
          <p:cNvPicPr>
            <a:picLocks noChangeAspect="1"/>
          </p:cNvPicPr>
          <p:nvPr/>
        </p:nvPicPr>
        <p:blipFill>
          <a:blip r:embed="rId1"/>
          <a:stretch>
            <a:fillRect/>
          </a:stretch>
        </p:blipFill>
        <p:spPr>
          <a:xfrm>
            <a:off x="0" y="0"/>
            <a:ext cx="9144000" cy="69040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50" name="Picture 2"/>
          <p:cNvPicPr>
            <a:picLocks noChangeAspect="1"/>
          </p:cNvPicPr>
          <p:nvPr/>
        </p:nvPicPr>
        <p:blipFill>
          <a:blip r:embed="rId1"/>
          <a:stretch>
            <a:fillRect/>
          </a:stretch>
        </p:blipFill>
        <p:spPr>
          <a:xfrm>
            <a:off x="0" y="0"/>
            <a:ext cx="9144000" cy="69040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92125" y="530225"/>
            <a:ext cx="8105775" cy="2245360"/>
          </a:xfrm>
          <a:prstGeom prst="rect">
            <a:avLst/>
          </a:prstGeom>
          <a:noFill/>
          <a:ln w="9525">
            <a:noFill/>
          </a:ln>
        </p:spPr>
        <p:txBody>
          <a:bodyPr wrap="square">
            <a:spAutoFit/>
          </a:bodyPr>
          <a:p>
            <a:r>
              <a:rPr lang="zh-CN" sz="2800" b="0">
                <a:ea typeface="宋体" panose="02010600030101010101" pitchFamily="2" charset="-122"/>
              </a:rPr>
              <a:t>【例</a:t>
            </a:r>
            <a:r>
              <a:rPr lang="en-US" altLang="zh-CN" sz="2800" b="0">
                <a:ea typeface="宋体" panose="02010600030101010101" pitchFamily="2" charset="-122"/>
              </a:rPr>
              <a:t>7.3</a:t>
            </a:r>
            <a:r>
              <a:rPr lang="zh-CN" sz="2800" b="0">
                <a:ea typeface="宋体" panose="02010600030101010101" pitchFamily="2" charset="-122"/>
              </a:rPr>
              <a:t>】某</a:t>
            </a:r>
            <a:r>
              <a:rPr lang="en-US" sz="2800" b="0">
                <a:latin typeface="宋体" panose="02010600030101010101" pitchFamily="2" charset="-122"/>
              </a:rPr>
              <a:t>CRT</a:t>
            </a:r>
            <a:r>
              <a:rPr lang="zh-CN" sz="2800" b="0">
                <a:ea typeface="宋体" panose="02010600030101010101" pitchFamily="2" charset="-122"/>
              </a:rPr>
              <a:t>的分辨率为</a:t>
            </a:r>
            <a:r>
              <a:rPr lang="en-US" sz="2800" b="0">
                <a:latin typeface="Times New Roman" panose="02020603050405020304" pitchFamily="18" charset="0"/>
              </a:rPr>
              <a:t>1024X768</a:t>
            </a:r>
            <a:r>
              <a:rPr lang="zh-CN" sz="2800" b="0">
                <a:ea typeface="宋体" panose="02010600030101010101" pitchFamily="2" charset="-122"/>
              </a:rPr>
              <a:t>像素，每个像素有</a:t>
            </a:r>
            <a:r>
              <a:rPr lang="en-US" sz="2800" b="0">
                <a:latin typeface="Times New Roman" panose="02020603050405020304" pitchFamily="18" charset="0"/>
              </a:rPr>
              <a:t>238</a:t>
            </a:r>
            <a:r>
              <a:rPr lang="zh-CN" sz="2800" b="0">
                <a:ea typeface="宋体" panose="02010600030101010101" pitchFamily="2" charset="-122"/>
              </a:rPr>
              <a:t>种颜色，刷新频率为</a:t>
            </a:r>
            <a:r>
              <a:rPr lang="en-US" sz="2800" b="0">
                <a:latin typeface="Times New Roman" panose="02020603050405020304" pitchFamily="18" charset="0"/>
              </a:rPr>
              <a:t>75HZ</a:t>
            </a:r>
            <a:r>
              <a:rPr lang="zh-CN" sz="2800" b="0">
                <a:ea typeface="宋体" panose="02010600030101010101" pitchFamily="2" charset="-122"/>
              </a:rPr>
              <a:t>。</a:t>
            </a:r>
            <a:r>
              <a:rPr lang="en-US" sz="2800" b="0">
                <a:latin typeface="Times New Roman" panose="02020603050405020304" pitchFamily="18" charset="0"/>
              </a:rPr>
              <a:t>1</a:t>
            </a:r>
            <a:r>
              <a:rPr lang="zh-CN" sz="2800" b="0">
                <a:ea typeface="宋体" panose="02010600030101010101" pitchFamily="2" charset="-122"/>
              </a:rPr>
              <a:t>）视频存储器</a:t>
            </a:r>
            <a:r>
              <a:rPr lang="en-US" sz="2800" b="0">
                <a:latin typeface="Times New Roman" panose="02020603050405020304" pitchFamily="18" charset="0"/>
              </a:rPr>
              <a:t>VRAM</a:t>
            </a:r>
            <a:r>
              <a:rPr lang="zh-CN" sz="2800" b="0">
                <a:ea typeface="宋体" panose="02010600030101010101" pitchFamily="2" charset="-122"/>
              </a:rPr>
              <a:t>存放什么信息？</a:t>
            </a:r>
            <a:r>
              <a:rPr lang="en-US" sz="2800" b="0">
                <a:latin typeface="Times New Roman" panose="02020603050405020304" pitchFamily="18" charset="0"/>
              </a:rPr>
              <a:t>2</a:t>
            </a:r>
            <a:r>
              <a:rPr lang="zh-CN" sz="2800" b="0">
                <a:ea typeface="宋体" panose="02010600030101010101" pitchFamily="2" charset="-122"/>
              </a:rPr>
              <a:t>）计算该显示器</a:t>
            </a:r>
            <a:r>
              <a:rPr lang="en-US" sz="2800" b="0">
                <a:latin typeface="Times New Roman" panose="02020603050405020304" pitchFamily="18" charset="0"/>
              </a:rPr>
              <a:t>VRAM</a:t>
            </a:r>
            <a:r>
              <a:rPr lang="zh-CN" sz="2800" b="0">
                <a:ea typeface="宋体" panose="02010600030101010101" pitchFamily="2" charset="-122"/>
              </a:rPr>
              <a:t>容量。</a:t>
            </a:r>
            <a:r>
              <a:rPr lang="en-US" sz="2800" b="0">
                <a:latin typeface="Times New Roman" panose="02020603050405020304" pitchFamily="18" charset="0"/>
              </a:rPr>
              <a:t>3</a:t>
            </a:r>
            <a:r>
              <a:rPr lang="zh-CN" sz="2800" b="0">
                <a:ea typeface="宋体" panose="02010600030101010101" pitchFamily="2" charset="-122"/>
              </a:rPr>
              <a:t>）计算该显示器</a:t>
            </a:r>
            <a:r>
              <a:rPr lang="en-US" sz="2800" b="0">
                <a:latin typeface="Times New Roman" panose="02020603050405020304" pitchFamily="18" charset="0"/>
              </a:rPr>
              <a:t>VRAM</a:t>
            </a:r>
            <a:r>
              <a:rPr lang="zh-CN" sz="2800" b="0">
                <a:ea typeface="宋体" panose="02010600030101010101" pitchFamily="2" charset="-122"/>
              </a:rPr>
              <a:t>的传输带宽（回归和消隐时间忽略不计）。</a:t>
            </a:r>
            <a:endParaRPr lang="zh-CN" altLang="en-US" sz="2800"/>
          </a:p>
        </p:txBody>
      </p:sp>
      <p:sp>
        <p:nvSpPr>
          <p:cNvPr id="4" name="文本框 3"/>
          <p:cNvSpPr txBox="1"/>
          <p:nvPr/>
        </p:nvSpPr>
        <p:spPr>
          <a:xfrm>
            <a:off x="492125" y="2870835"/>
            <a:ext cx="7555230" cy="460375"/>
          </a:xfrm>
          <a:prstGeom prst="rect">
            <a:avLst/>
          </a:prstGeom>
          <a:noFill/>
        </p:spPr>
        <p:txBody>
          <a:bodyPr wrap="square" rtlCol="0" anchor="t">
            <a:spAutoFit/>
          </a:bodyPr>
          <a:p>
            <a:r>
              <a:rPr lang="en-US" b="0">
                <a:sym typeface="+mn-ea"/>
              </a:rPr>
              <a:t>1</a:t>
            </a:r>
            <a:r>
              <a:rPr lang="zh-CN" b="0">
                <a:ea typeface="宋体" panose="02010600030101010101" pitchFamily="2" charset="-122"/>
                <a:sym typeface="+mn-ea"/>
              </a:rPr>
              <a:t>）视频存储器</a:t>
            </a:r>
            <a:r>
              <a:rPr lang="en-US" b="0">
                <a:sym typeface="+mn-ea"/>
              </a:rPr>
              <a:t>VRAM</a:t>
            </a:r>
            <a:r>
              <a:rPr lang="zh-CN" b="0">
                <a:ea typeface="宋体" panose="02010600030101010101" pitchFamily="2" charset="-122"/>
                <a:sym typeface="+mn-ea"/>
              </a:rPr>
              <a:t>存放显示字符的</a:t>
            </a:r>
            <a:r>
              <a:rPr lang="en-US" altLang="zh-CN" b="0">
                <a:ea typeface="宋体" panose="02010600030101010101" pitchFamily="2" charset="-122"/>
                <a:sym typeface="+mn-ea"/>
              </a:rPr>
              <a:t>ASCII</a:t>
            </a:r>
            <a:endParaRPr lang="en-US" altLang="zh-CN" b="0">
              <a:ea typeface="宋体" panose="02010600030101010101" pitchFamily="2" charset="-122"/>
              <a:sym typeface="+mn-ea"/>
            </a:endParaRPr>
          </a:p>
        </p:txBody>
      </p:sp>
      <p:sp>
        <p:nvSpPr>
          <p:cNvPr id="5" name="文本框 4"/>
          <p:cNvSpPr txBox="1"/>
          <p:nvPr/>
        </p:nvSpPr>
        <p:spPr>
          <a:xfrm>
            <a:off x="492125" y="3396615"/>
            <a:ext cx="7555230" cy="460375"/>
          </a:xfrm>
          <a:prstGeom prst="rect">
            <a:avLst/>
          </a:prstGeom>
          <a:noFill/>
        </p:spPr>
        <p:txBody>
          <a:bodyPr wrap="square" rtlCol="0" anchor="t">
            <a:spAutoFit/>
          </a:bodyPr>
          <a:p>
            <a:r>
              <a:rPr lang="en-US" b="0">
                <a:sym typeface="+mn-ea"/>
              </a:rPr>
              <a:t>2</a:t>
            </a:r>
            <a:r>
              <a:rPr lang="zh-CN" b="0">
                <a:ea typeface="宋体" panose="02010600030101010101" pitchFamily="2" charset="-122"/>
                <a:sym typeface="+mn-ea"/>
              </a:rPr>
              <a:t>）</a:t>
            </a:r>
            <a:r>
              <a:rPr lang="en-US" b="0">
                <a:ea typeface="宋体" panose="02010600030101010101" pitchFamily="2" charset="-122"/>
                <a:sym typeface="+mn-ea"/>
              </a:rPr>
              <a:t>1024*768*8</a:t>
            </a:r>
            <a:endParaRPr lang="en-US" b="0">
              <a:ea typeface="宋体" panose="02010600030101010101" pitchFamily="2" charset="-122"/>
              <a:sym typeface="+mn-ea"/>
            </a:endParaRPr>
          </a:p>
        </p:txBody>
      </p:sp>
      <p:sp>
        <p:nvSpPr>
          <p:cNvPr id="6" name="文本框 5"/>
          <p:cNvSpPr txBox="1"/>
          <p:nvPr/>
        </p:nvSpPr>
        <p:spPr>
          <a:xfrm>
            <a:off x="492125" y="3921760"/>
            <a:ext cx="7555230" cy="460375"/>
          </a:xfrm>
          <a:prstGeom prst="rect">
            <a:avLst/>
          </a:prstGeom>
          <a:noFill/>
        </p:spPr>
        <p:txBody>
          <a:bodyPr wrap="square" rtlCol="0" anchor="t">
            <a:spAutoFit/>
          </a:bodyPr>
          <a:p>
            <a:r>
              <a:rPr lang="en-US" b="0">
                <a:sym typeface="+mn-ea"/>
              </a:rPr>
              <a:t>3</a:t>
            </a:r>
            <a:r>
              <a:rPr lang="zh-CN" b="0">
                <a:ea typeface="宋体" panose="02010600030101010101" pitchFamily="2" charset="-122"/>
                <a:sym typeface="+mn-ea"/>
              </a:rPr>
              <a:t>）</a:t>
            </a:r>
            <a:r>
              <a:rPr lang="en-US" b="0">
                <a:ea typeface="宋体" panose="02010600030101010101" pitchFamily="2" charset="-122"/>
                <a:sym typeface="+mn-ea"/>
              </a:rPr>
              <a:t>1024*768*8*75Hz</a:t>
            </a:r>
            <a:endParaRPr lang="en-US" b="0">
              <a:ea typeface="宋体" panose="02010600030101010101" pitchFamily="2"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4" name="Picture 2"/>
          <p:cNvPicPr>
            <a:picLocks noChangeAspect="1"/>
          </p:cNvPicPr>
          <p:nvPr/>
        </p:nvPicPr>
        <p:blipFill>
          <a:blip r:embed="rId1"/>
          <a:stretch>
            <a:fillRect/>
          </a:stretch>
        </p:blipFill>
        <p:spPr>
          <a:xfrm>
            <a:off x="0" y="0"/>
            <a:ext cx="9144000" cy="68961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3522" name="Rectangle 2"/>
          <p:cNvSpPr>
            <a:spLocks noGrp="1" noChangeArrowheads="1"/>
          </p:cNvSpPr>
          <p:nvPr>
            <p:ph type="title"/>
          </p:nvPr>
        </p:nvSpPr>
        <p:spPr>
          <a:xfrm>
            <a:off x="642938" y="285750"/>
            <a:ext cx="7772400" cy="6588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一、磁盘存储器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3523" name="Rectangle 3"/>
          <p:cNvSpPr>
            <a:spLocks noGrp="1" noChangeArrowheads="1"/>
          </p:cNvSpPr>
          <p:nvPr>
            <p:ph idx="1"/>
          </p:nvPr>
        </p:nvSpPr>
        <p:spPr>
          <a:xfrm>
            <a:off x="571500" y="1000125"/>
            <a:ext cx="7994650" cy="5500688"/>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磁盘分为</a:t>
            </a:r>
            <a:r>
              <a:rPr kumimoji="1" lang="zh-CN" altLang="en-US" sz="28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mn-lt"/>
                <a:ea typeface="+mn-ea"/>
                <a:cs typeface="+mn-cs"/>
              </a:rPr>
              <a:t>软磁盘存储器</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和</a:t>
            </a:r>
            <a:r>
              <a:rPr kumimoji="1" lang="zh-CN" altLang="en-US" sz="28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mn-lt"/>
                <a:ea typeface="+mn-ea"/>
                <a:cs typeface="+mn-cs"/>
              </a:rPr>
              <a:t>硬磁盘存储器</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endPar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磁盘特点：</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是微型计算机系统中最重要的</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外部存储器</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同时它又是重要的</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输入输出设备</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，它即可作为输入设备，又可作为输出设备。</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磁盘属于</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panose="020B0604020202020204" pitchFamily="34" charset="0"/>
                <a:ea typeface="+mn-ea"/>
              </a:rPr>
              <a:t>磁表面存储设备</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。它的信息存储是一种电磁转换过程，它是通过磁头与磁盘片的相对运动来实现。</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磁盘优点：</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存储容量大，位价格低。</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记录介质反复使用，信息长久保存。</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属于非破坏性读出。</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磁盘缺点：</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cs typeface="+mn-cs"/>
              </a:rPr>
              <a:t>存取速度较慢，机械结构复杂，对工作环境要求高。</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cs typeface="+mn-cs"/>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8" name="Picture 2"/>
          <p:cNvPicPr>
            <a:picLocks noChangeAspect="1"/>
          </p:cNvPicPr>
          <p:nvPr/>
        </p:nvPicPr>
        <p:blipFill>
          <a:blip r:embed="rId1"/>
          <a:stretch>
            <a:fillRect/>
          </a:stretch>
        </p:blipFill>
        <p:spPr>
          <a:xfrm>
            <a:off x="0" y="0"/>
            <a:ext cx="9144000" cy="68405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2" name="Picture 2"/>
          <p:cNvPicPr>
            <a:picLocks noChangeAspect="1"/>
          </p:cNvPicPr>
          <p:nvPr/>
        </p:nvPicPr>
        <p:blipFill>
          <a:blip r:embed="rId1"/>
          <a:stretch>
            <a:fillRect/>
          </a:stretch>
        </p:blipFill>
        <p:spPr>
          <a:xfrm>
            <a:off x="0" y="0"/>
            <a:ext cx="9144000" cy="689133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6" name="Picture 2"/>
          <p:cNvPicPr>
            <a:picLocks noChangeAspect="1"/>
          </p:cNvPicPr>
          <p:nvPr/>
        </p:nvPicPr>
        <p:blipFill>
          <a:blip r:embed="rId1"/>
          <a:stretch>
            <a:fillRect/>
          </a:stretch>
        </p:blipFill>
        <p:spPr>
          <a:xfrm>
            <a:off x="0" y="0"/>
            <a:ext cx="9144000" cy="68246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70" name="Picture 2"/>
          <p:cNvPicPr>
            <a:picLocks noChangeAspect="1"/>
          </p:cNvPicPr>
          <p:nvPr/>
        </p:nvPicPr>
        <p:blipFill>
          <a:blip r:embed="rId1"/>
          <a:stretch>
            <a:fillRect/>
          </a:stretch>
        </p:blipFill>
        <p:spPr>
          <a:xfrm>
            <a:off x="0" y="0"/>
            <a:ext cx="9144000" cy="679926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4" name="Picture 2"/>
          <p:cNvPicPr>
            <a:picLocks noChangeAspect="1"/>
          </p:cNvPicPr>
          <p:nvPr/>
        </p:nvPicPr>
        <p:blipFill>
          <a:blip r:embed="rId1"/>
          <a:stretch>
            <a:fillRect/>
          </a:stretch>
        </p:blipFill>
        <p:spPr>
          <a:xfrm>
            <a:off x="0" y="0"/>
            <a:ext cx="9144000" cy="68262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2"/>
          <p:cNvPicPr>
            <a:picLocks noChangeAspect="1"/>
          </p:cNvPicPr>
          <p:nvPr/>
        </p:nvPicPr>
        <p:blipFill>
          <a:blip r:embed="rId1"/>
          <a:stretch>
            <a:fillRect/>
          </a:stretch>
        </p:blipFill>
        <p:spPr>
          <a:xfrm>
            <a:off x="0" y="0"/>
            <a:ext cx="9144000" cy="68707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Picture 4"/>
          <p:cNvPicPr>
            <a:picLocks noChangeAspect="1"/>
          </p:cNvPicPr>
          <p:nvPr/>
        </p:nvPicPr>
        <p:blipFill>
          <a:blip r:embed="rId1"/>
          <a:stretch>
            <a:fillRect/>
          </a:stretch>
        </p:blipFill>
        <p:spPr>
          <a:xfrm>
            <a:off x="0" y="0"/>
            <a:ext cx="9144000" cy="68707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6" name="Picture 2"/>
          <p:cNvPicPr>
            <a:picLocks noChangeAspect="1"/>
          </p:cNvPicPr>
          <p:nvPr/>
        </p:nvPicPr>
        <p:blipFill>
          <a:blip r:embed="rId1"/>
          <a:stretch>
            <a:fillRect/>
          </a:stretch>
        </p:blipFill>
        <p:spPr>
          <a:xfrm>
            <a:off x="0" y="0"/>
            <a:ext cx="9144000" cy="67595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90" name="Picture 2"/>
          <p:cNvPicPr>
            <a:picLocks noChangeAspect="1"/>
          </p:cNvPicPr>
          <p:nvPr/>
        </p:nvPicPr>
        <p:blipFill>
          <a:blip r:embed="rId1"/>
          <a:stretch>
            <a:fillRect/>
          </a:stretch>
        </p:blipFill>
        <p:spPr>
          <a:xfrm>
            <a:off x="0" y="0"/>
            <a:ext cx="9144000" cy="68516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4" name="Picture 2"/>
          <p:cNvPicPr>
            <a:picLocks noChangeAspect="1"/>
          </p:cNvPicPr>
          <p:nvPr/>
        </p:nvPicPr>
        <p:blipFill>
          <a:blip r:embed="rId1"/>
          <a:stretch>
            <a:fillRect/>
          </a:stretch>
        </p:blipFill>
        <p:spPr>
          <a:xfrm>
            <a:off x="0" y="0"/>
            <a:ext cx="9144000" cy="68183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p:cNvPicPr>
            <a:picLocks noChangeAspect="1"/>
          </p:cNvPicPr>
          <p:nvPr/>
        </p:nvPicPr>
        <p:blipFill>
          <a:blip r:embed="rId1"/>
          <a:stretch>
            <a:fillRect/>
          </a:stretch>
        </p:blipFill>
        <p:spPr>
          <a:xfrm>
            <a:off x="0" y="0"/>
            <a:ext cx="9144000" cy="61722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8" name="Picture 2"/>
          <p:cNvPicPr>
            <a:picLocks noChangeAspect="1"/>
          </p:cNvPicPr>
          <p:nvPr/>
        </p:nvPicPr>
        <p:blipFill>
          <a:blip r:embed="rId1"/>
          <a:stretch>
            <a:fillRect/>
          </a:stretch>
        </p:blipFill>
        <p:spPr>
          <a:xfrm>
            <a:off x="0" y="0"/>
            <a:ext cx="9144000" cy="68326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62" name="Picture 2"/>
          <p:cNvPicPr>
            <a:picLocks noChangeAspect="1"/>
          </p:cNvPicPr>
          <p:nvPr/>
        </p:nvPicPr>
        <p:blipFill>
          <a:blip r:embed="rId1"/>
          <a:stretch>
            <a:fillRect/>
          </a:stretch>
        </p:blipFill>
        <p:spPr>
          <a:xfrm>
            <a:off x="0" y="0"/>
            <a:ext cx="9144000" cy="68262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noChangeArrowheads="1"/>
          </p:cNvSpPr>
          <p:nvPr>
            <p:ph idx="1"/>
          </p:nvPr>
        </p:nvSpPr>
        <p:spPr>
          <a:xfrm>
            <a:off x="0" y="549275"/>
            <a:ext cx="91440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输入输出设备的发展    键盘</a:t>
            </a:r>
            <a:r>
              <a:rPr kumimoji="1" 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a:t>
            </a: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显示屏</a:t>
            </a:r>
            <a:r>
              <a:rPr kumimoji="1" 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a:t>
            </a: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手写笔</a:t>
            </a:r>
            <a:endParaRPr kumimoji="1" lang="zh-CN" altLang="en-US" sz="32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3188" name="Picture 3" descr="输入输出"/>
          <p:cNvPicPr>
            <a:picLocks noChangeAspect="1"/>
          </p:cNvPicPr>
          <p:nvPr/>
        </p:nvPicPr>
        <p:blipFill>
          <a:blip r:embed="rId1"/>
          <a:stretch>
            <a:fillRect/>
          </a:stretch>
        </p:blipFill>
        <p:spPr>
          <a:xfrm>
            <a:off x="1331913" y="1628775"/>
            <a:ext cx="6557962" cy="43418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noChangeArrowheads="1"/>
          </p:cNvSpPr>
          <p:nvPr>
            <p:ph idx="1"/>
          </p:nvPr>
        </p:nvSpPr>
        <p:spPr>
          <a:xfrm>
            <a:off x="357188" y="285750"/>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输入输出设备的发展                电子书</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4212" name="Picture 3" descr="电子书2"/>
          <p:cNvPicPr>
            <a:picLocks noChangeAspect="1"/>
          </p:cNvPicPr>
          <p:nvPr/>
        </p:nvPicPr>
        <p:blipFill>
          <a:blip r:embed="rId1"/>
          <a:stretch>
            <a:fillRect/>
          </a:stretch>
        </p:blipFill>
        <p:spPr>
          <a:xfrm>
            <a:off x="323850" y="1412875"/>
            <a:ext cx="3833813" cy="5111750"/>
          </a:xfrm>
          <a:prstGeom prst="rect">
            <a:avLst/>
          </a:prstGeom>
          <a:noFill/>
          <a:ln w="9525">
            <a:noFill/>
          </a:ln>
        </p:spPr>
      </p:pic>
      <p:pic>
        <p:nvPicPr>
          <p:cNvPr id="94213" name="Picture 4" descr="电子书"/>
          <p:cNvPicPr>
            <a:picLocks noChangeAspect="1"/>
          </p:cNvPicPr>
          <p:nvPr/>
        </p:nvPicPr>
        <p:blipFill>
          <a:blip r:embed="rId2"/>
          <a:stretch>
            <a:fillRect/>
          </a:stretch>
        </p:blipFill>
        <p:spPr>
          <a:xfrm>
            <a:off x="4284663" y="3213100"/>
            <a:ext cx="4681537" cy="3287713"/>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输入输出设备的发展           触摸屏</a:t>
            </a:r>
            <a:endParaRPr kumimoji="1" 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5236" name="Picture 3" descr="触摸屏"/>
          <p:cNvPicPr>
            <a:picLocks noChangeAspect="1"/>
          </p:cNvPicPr>
          <p:nvPr/>
        </p:nvPicPr>
        <p:blipFill>
          <a:blip r:embed="rId1"/>
          <a:stretch>
            <a:fillRect/>
          </a:stretch>
        </p:blipFill>
        <p:spPr>
          <a:xfrm>
            <a:off x="1116013" y="1412875"/>
            <a:ext cx="7127875" cy="49180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从输入输出设备来看       虚拟触摸屏</a:t>
            </a:r>
            <a:r>
              <a:rPr kumimoji="1" 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a:t>
            </a:r>
            <a:r>
              <a:rPr kumimoji="1" lang="zh-CN" alt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上海世博会</a:t>
            </a:r>
            <a:r>
              <a:rPr kumimoji="1" 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a:t>
            </a:r>
            <a:endParaRPr kumimoji="1" lang="en-US" sz="33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rPr>
              <a:t>  </a:t>
            </a:r>
            <a:endParaRPr kumimoji="1" lang="zh-CN" altLang="en-US" sz="1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6260" name="Picture 3" descr="触摸屏2"/>
          <p:cNvPicPr>
            <a:picLocks noChangeAspect="1"/>
          </p:cNvPicPr>
          <p:nvPr/>
        </p:nvPicPr>
        <p:blipFill>
          <a:blip r:embed="rId1"/>
          <a:stretch>
            <a:fillRect/>
          </a:stretch>
        </p:blipFill>
        <p:spPr>
          <a:xfrm>
            <a:off x="1403350" y="1412875"/>
            <a:ext cx="6408738" cy="5005388"/>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从输入输出设备来看     </a:t>
            </a: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MIT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第六感”系统</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7284" name="Picture 3" descr="interface_01"/>
          <p:cNvPicPr>
            <a:picLocks noChangeAspect="1"/>
          </p:cNvPicPr>
          <p:nvPr/>
        </p:nvPicPr>
        <p:blipFill>
          <a:blip r:embed="rId1"/>
          <a:stretch>
            <a:fillRect/>
          </a:stretch>
        </p:blipFill>
        <p:spPr>
          <a:xfrm>
            <a:off x="1331913" y="1484313"/>
            <a:ext cx="6480175" cy="49720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noChangeArrowheads="1"/>
          </p:cNvSpPr>
          <p:nvPr>
            <p:ph idx="1"/>
          </p:nvPr>
        </p:nvSpPr>
        <p:spPr>
          <a:xfrm>
            <a:off x="395288" y="333375"/>
            <a:ext cx="82296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MIT “</a:t>
            </a:r>
            <a:r>
              <a:rPr kumimoji="1" lang="zh-CN" alt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第六感”系统原理</a:t>
            </a:r>
            <a:endParaRPr kumimoji="1" lang="zh-CN" altLang="en-US" sz="37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rPr>
              <a:t>  </a:t>
            </a:r>
            <a:endParaRPr kumimoji="1" lang="zh-CN" alt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8308" name="Picture 3" descr="mit"/>
          <p:cNvPicPr>
            <a:picLocks noChangeAspect="1"/>
          </p:cNvPicPr>
          <p:nvPr/>
        </p:nvPicPr>
        <p:blipFill>
          <a:blip r:embed="rId1"/>
          <a:stretch>
            <a:fillRect/>
          </a:stretch>
        </p:blipFill>
        <p:spPr>
          <a:xfrm>
            <a:off x="1835150" y="908050"/>
            <a:ext cx="5545138" cy="54546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noChangeArrowheads="1"/>
          </p:cNvSpPr>
          <p:nvPr>
            <p:ph idx="1"/>
          </p:nvPr>
        </p:nvSpPr>
        <p:spPr>
          <a:xfrm>
            <a:off x="428625" y="642938"/>
            <a:ext cx="8229600" cy="1079500"/>
          </a:xfrm>
        </p:spPr>
        <p:txBody>
          <a:bodyPr vert="horz" wrap="square" lIns="91440" tIns="45720" rIns="91440" bIns="45720" numCol="1" anchor="t" anchorCtr="0" compatLnSpc="1"/>
          <a:lstStyle/>
          <a:p>
            <a:pPr marL="342900" marR="0" lvl="0" indent="-342900" algn="r"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Google glass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智能眼镜</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99332" name="Picture 2"/>
          <p:cNvPicPr>
            <a:picLocks noChangeAspect="1"/>
          </p:cNvPicPr>
          <p:nvPr/>
        </p:nvPicPr>
        <p:blipFill>
          <a:blip r:embed="rId1"/>
          <a:stretch>
            <a:fillRect/>
          </a:stretch>
        </p:blipFill>
        <p:spPr>
          <a:xfrm>
            <a:off x="0" y="3714750"/>
            <a:ext cx="4749800" cy="3143250"/>
          </a:xfrm>
          <a:prstGeom prst="rect">
            <a:avLst/>
          </a:prstGeom>
          <a:noFill/>
          <a:ln w="50800">
            <a:noFill/>
          </a:ln>
        </p:spPr>
      </p:pic>
      <p:pic>
        <p:nvPicPr>
          <p:cNvPr id="99333" name="Picture 4" descr="C:\Documents and Settings\Administrator\Application Data\Tencent\Users\68046508\QQ\WinTemp\RichOle\(R71D0T2DKF_6HGKIVGDAKY.jpg"/>
          <p:cNvPicPr>
            <a:picLocks noChangeAspect="1"/>
          </p:cNvPicPr>
          <p:nvPr/>
        </p:nvPicPr>
        <p:blipFill>
          <a:blip r:embed="rId2"/>
          <a:stretch>
            <a:fillRect/>
          </a:stretch>
        </p:blipFill>
        <p:spPr>
          <a:xfrm>
            <a:off x="5314950" y="2476500"/>
            <a:ext cx="3829050" cy="4381500"/>
          </a:xfrm>
          <a:prstGeom prst="rect">
            <a:avLst/>
          </a:prstGeom>
          <a:noFill/>
          <a:ln w="9525">
            <a:noFill/>
          </a:ln>
        </p:spPr>
      </p:pic>
      <p:pic>
        <p:nvPicPr>
          <p:cNvPr id="99334" name="Picture 6"/>
          <p:cNvPicPr>
            <a:picLocks noChangeAspect="1"/>
          </p:cNvPicPr>
          <p:nvPr/>
        </p:nvPicPr>
        <p:blipFill>
          <a:blip r:embed="rId3"/>
          <a:stretch>
            <a:fillRect/>
          </a:stretch>
        </p:blipFill>
        <p:spPr>
          <a:xfrm>
            <a:off x="0" y="714375"/>
            <a:ext cx="3467100" cy="2733675"/>
          </a:xfrm>
          <a:prstGeom prst="rect">
            <a:avLst/>
          </a:prstGeom>
          <a:noFill/>
          <a:ln w="50800">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noChangeArrowheads="1"/>
          </p:cNvSpPr>
          <p:nvPr>
            <p:ph idx="1"/>
          </p:nvPr>
        </p:nvSpPr>
        <p:spPr>
          <a:xfrm>
            <a:off x="395288" y="3333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Google glass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智能眼镜</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100356" name="Picture 3"/>
          <p:cNvPicPr>
            <a:picLocks noChangeAspect="1"/>
          </p:cNvPicPr>
          <p:nvPr/>
        </p:nvPicPr>
        <p:blipFill>
          <a:blip r:embed="rId1"/>
          <a:stretch>
            <a:fillRect/>
          </a:stretch>
        </p:blipFill>
        <p:spPr>
          <a:xfrm>
            <a:off x="0" y="4286250"/>
            <a:ext cx="4114800" cy="2571750"/>
          </a:xfrm>
          <a:prstGeom prst="rect">
            <a:avLst/>
          </a:prstGeom>
          <a:noFill/>
          <a:ln w="50800">
            <a:noFill/>
          </a:ln>
        </p:spPr>
      </p:pic>
      <p:pic>
        <p:nvPicPr>
          <p:cNvPr id="100357" name="Picture 5"/>
          <p:cNvPicPr>
            <a:picLocks noChangeAspect="1"/>
          </p:cNvPicPr>
          <p:nvPr/>
        </p:nvPicPr>
        <p:blipFill>
          <a:blip r:embed="rId2"/>
          <a:stretch>
            <a:fillRect/>
          </a:stretch>
        </p:blipFill>
        <p:spPr>
          <a:xfrm>
            <a:off x="0" y="1428750"/>
            <a:ext cx="3571875" cy="1944688"/>
          </a:xfrm>
          <a:prstGeom prst="rect">
            <a:avLst/>
          </a:prstGeom>
          <a:noFill/>
          <a:ln w="50800">
            <a:noFill/>
          </a:ln>
        </p:spPr>
      </p:pic>
      <p:pic>
        <p:nvPicPr>
          <p:cNvPr id="100358" name="Picture 2" descr="C:\Documents and Settings\Administrator\Application Data\Tencent\Users\68046508\QQ\WinTemp\RichOle\SC)L82EZN8KI42X)CJV43[P.jpg"/>
          <p:cNvPicPr>
            <a:picLocks noChangeAspect="1"/>
          </p:cNvPicPr>
          <p:nvPr/>
        </p:nvPicPr>
        <p:blipFill>
          <a:blip r:embed="rId3"/>
          <a:stretch>
            <a:fillRect/>
          </a:stretch>
        </p:blipFill>
        <p:spPr>
          <a:xfrm>
            <a:off x="3571875" y="1000125"/>
            <a:ext cx="5572125" cy="3192463"/>
          </a:xfrm>
          <a:prstGeom prst="rect">
            <a:avLst/>
          </a:prstGeom>
          <a:noFill/>
          <a:ln w="9525">
            <a:noFill/>
          </a:ln>
        </p:spPr>
      </p:pic>
      <p:pic>
        <p:nvPicPr>
          <p:cNvPr id="100359" name="Picture 3" descr="C:\Documents and Settings\Administrator\Application Data\Tencent\Users\68046508\QQ\WinTemp\RichOle\0ZVS608YZT2KZ`Z{[{K$VZ1.jpg"/>
          <p:cNvPicPr>
            <a:picLocks noChangeAspect="1"/>
          </p:cNvPicPr>
          <p:nvPr/>
        </p:nvPicPr>
        <p:blipFill>
          <a:blip r:embed="rId4"/>
          <a:stretch>
            <a:fillRect/>
          </a:stretch>
        </p:blipFill>
        <p:spPr>
          <a:xfrm>
            <a:off x="4286250" y="4213225"/>
            <a:ext cx="4857750" cy="26447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2"/>
          <p:cNvPicPr>
            <a:picLocks noChangeAspect="1"/>
          </p:cNvPicPr>
          <p:nvPr/>
        </p:nvPicPr>
        <p:blipFill>
          <a:blip r:embed="rId1"/>
          <a:stretch>
            <a:fillRect/>
          </a:stretch>
        </p:blipFill>
        <p:spPr>
          <a:xfrm>
            <a:off x="0" y="0"/>
            <a:ext cx="9144000" cy="615950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9" name="Picture 1" descr="C:\Documents and Settings\Administrator\Application Data\Tencent\Users\68046508\QQ\WinTemp\RichOle\DA]%S`3PU@FISBCN{Q3Y`I1.jpg"/>
          <p:cNvPicPr>
            <a:picLocks noChangeAspect="1"/>
          </p:cNvPicPr>
          <p:nvPr/>
        </p:nvPicPr>
        <p:blipFill>
          <a:blip r:embed="rId1"/>
          <a:stretch>
            <a:fillRect/>
          </a:stretch>
        </p:blipFill>
        <p:spPr>
          <a:xfrm>
            <a:off x="4500563" y="214313"/>
            <a:ext cx="4286250" cy="2462212"/>
          </a:xfrm>
          <a:prstGeom prst="rect">
            <a:avLst/>
          </a:prstGeom>
          <a:noFill/>
          <a:ln w="9525">
            <a:noFill/>
          </a:ln>
        </p:spPr>
      </p:pic>
      <p:sp>
        <p:nvSpPr>
          <p:cNvPr id="6" name="Rectangle 2"/>
          <p:cNvSpPr txBox="1">
            <a:spLocks noChangeArrowheads="1"/>
          </p:cNvSpPr>
          <p:nvPr/>
        </p:nvSpPr>
        <p:spPr bwMode="auto">
          <a:xfrm>
            <a:off x="285750" y="500063"/>
            <a:ext cx="8229600" cy="1079500"/>
          </a:xfrm>
          <a:prstGeom prst="rect">
            <a:avLst/>
          </a:prstGeom>
          <a:noFill/>
          <a:ln w="9525">
            <a:noFill/>
            <a:miter lim="800000"/>
          </a:ln>
        </p:spPr>
        <p:txBody>
          <a:bodyPr/>
          <a:lstStyle/>
          <a:p>
            <a:pPr marL="342900" marR="0" lvl="0" indent="-342900" algn="l" defTabSz="914400" rtl="0" eaLnBrk="1" fontAlgn="base" latinLnBrk="0" hangingPunct="1">
              <a:lnSpc>
                <a:spcPct val="105000"/>
              </a:lnSpc>
              <a:spcBef>
                <a:spcPct val="20000"/>
              </a:spcBef>
              <a:spcAft>
                <a:spcPct val="0"/>
              </a:spcAft>
              <a:buClr>
                <a:srgbClr val="FFCC66"/>
              </a:buClr>
              <a:buSzTx/>
              <a:buFont typeface="Times" pitchFamily="18" charset="0"/>
              <a:buNone/>
              <a:defRPr/>
            </a:pPr>
            <a:r>
              <a:rPr kumimoji="1" lang="en-US" altLang="zh-CN" sz="3200" b="1" i="0" u="none" strike="noStrike" kern="0" cap="none" spc="0" normalizeH="0" baseline="0" noProof="0" dirty="0" err="1">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i</a:t>
            </a:r>
            <a:r>
              <a:rPr kumimoji="1" lang="en-US" altLang="zh-CN"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watch </a:t>
            </a:r>
            <a:r>
              <a:rPr kumimoji="1" lang="zh-CN" altLang="en-US"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mn-lt"/>
                <a:ea typeface="宋体" panose="02010600030101010101" pitchFamily="2" charset="-122"/>
                <a:cs typeface="+mn-cs"/>
              </a:rPr>
              <a:t>苹果手表</a:t>
            </a:r>
            <a:endParaRPr kumimoji="1" lang="zh-CN" altLang="en-US" sz="37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5000"/>
              </a:lnSpc>
              <a:spcBef>
                <a:spcPct val="20000"/>
              </a:spcBef>
              <a:spcAft>
                <a:spcPct val="0"/>
              </a:spcAft>
              <a:buClr>
                <a:srgbClr val="FFCC66"/>
              </a:buClr>
              <a:buSzTx/>
              <a:buFont typeface="Times" pitchFamily="18" charset="0"/>
              <a:buNone/>
              <a:defRPr/>
            </a:pPr>
            <a:r>
              <a:rPr kumimoji="1" lang="zh-CN" altLang="en-US" sz="18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t>
            </a:r>
            <a:endParaRPr kumimoji="1" lang="zh-CN" altLang="en-US" sz="18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pic>
        <p:nvPicPr>
          <p:cNvPr id="101381" name="Picture 2" descr="C:\Documents and Settings\Administrator\Application Data\Tencent\Users\68046508\QQ\WinTemp\RichOle\E}O4}5[D{_Q(H$7CZQF65ZC.jpg"/>
          <p:cNvPicPr>
            <a:picLocks noChangeAspect="1"/>
          </p:cNvPicPr>
          <p:nvPr/>
        </p:nvPicPr>
        <p:blipFill>
          <a:blip r:embed="rId2"/>
          <a:stretch>
            <a:fillRect/>
          </a:stretch>
        </p:blipFill>
        <p:spPr>
          <a:xfrm>
            <a:off x="4643438" y="3286125"/>
            <a:ext cx="4500562" cy="3351213"/>
          </a:xfrm>
          <a:prstGeom prst="rect">
            <a:avLst/>
          </a:prstGeom>
          <a:noFill/>
          <a:ln w="9525">
            <a:noFill/>
          </a:ln>
        </p:spPr>
      </p:pic>
      <p:pic>
        <p:nvPicPr>
          <p:cNvPr id="101382" name="Picture 3" descr="C:\Documents and Settings\Administrator\Application Data\Tencent\Users\68046508\QQ\WinTemp\RichOle\E]OZIN1[PYCJN5I9}%YKW`W.jpg"/>
          <p:cNvPicPr>
            <a:picLocks noChangeAspect="1"/>
          </p:cNvPicPr>
          <p:nvPr/>
        </p:nvPicPr>
        <p:blipFill>
          <a:blip r:embed="rId3"/>
          <a:stretch>
            <a:fillRect/>
          </a:stretch>
        </p:blipFill>
        <p:spPr>
          <a:xfrm>
            <a:off x="0" y="2714625"/>
            <a:ext cx="4500563" cy="35464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OCULUS    </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b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虚拟现实眼镜</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sp>
        <p:nvSpPr>
          <p:cNvPr id="70659"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102405" name="Picture 2" descr="C:\Users\Administrator\AppData\Roaming\Tencent\Users\68046508\QQ\WinTemp\RichOle\A@P88AE7KK5V(4ETE%GQKMD.png"/>
          <p:cNvPicPr>
            <a:picLocks noChangeAspect="1"/>
          </p:cNvPicPr>
          <p:nvPr/>
        </p:nvPicPr>
        <p:blipFill>
          <a:blip r:embed="rId2"/>
          <a:stretch>
            <a:fillRect/>
          </a:stretch>
        </p:blipFill>
        <p:spPr>
          <a:xfrm>
            <a:off x="4379913" y="0"/>
            <a:ext cx="4764087" cy="4214813"/>
          </a:xfrm>
          <a:prstGeom prst="rect">
            <a:avLst/>
          </a:prstGeom>
          <a:noFill/>
          <a:ln w="9525">
            <a:noFill/>
          </a:ln>
        </p:spPr>
      </p:pic>
      <p:pic>
        <p:nvPicPr>
          <p:cNvPr id="102406" name="Picture 1" descr="C:\Users\Administrator\AppData\Roaming\Tencent\Users\68046508\QQ\WinTemp\RichOle\4TKCCQI~FXSRYA]QC2$8A`E.jpg"/>
          <p:cNvPicPr>
            <a:picLocks noChangeAspect="1"/>
          </p:cNvPicPr>
          <p:nvPr/>
        </p:nvPicPr>
        <p:blipFill>
          <a:blip r:embed="rId3"/>
          <a:stretch>
            <a:fillRect/>
          </a:stretch>
        </p:blipFill>
        <p:spPr>
          <a:xfrm>
            <a:off x="0" y="3000375"/>
            <a:ext cx="5513388" cy="3714750"/>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标题 1"/>
          <p:cNvSpPr>
            <a:spLocks noGrp="1"/>
          </p:cNvSpPr>
          <p:nvPr>
            <p:ph type="title"/>
          </p:nvPr>
        </p:nvSpPr>
        <p:spPr>
          <a:xfrm>
            <a:off x="142875" y="0"/>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大视角</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惯性传感器</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追踪头部运动</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sp>
        <p:nvSpPr>
          <p:cNvPr id="7168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anose="02010600030101010101" pitchFamily="2" charset="-122"/>
              <a:cs typeface="+mn-cs"/>
            </a:endParaRPr>
          </a:p>
        </p:txBody>
      </p:sp>
      <p:pic>
        <p:nvPicPr>
          <p:cNvPr id="103429" name="Picture 1" descr="C:\Users\Administrator\AppData\Roaming\Tencent\Users\68046508\QQ\WinTemp\RichOle\IHFIER~AGVYM~)75(O04S49.png"/>
          <p:cNvPicPr>
            <a:picLocks noChangeAspect="1"/>
          </p:cNvPicPr>
          <p:nvPr/>
        </p:nvPicPr>
        <p:blipFill>
          <a:blip r:embed="rId2"/>
          <a:stretch>
            <a:fillRect/>
          </a:stretch>
        </p:blipFill>
        <p:spPr>
          <a:xfrm>
            <a:off x="214313" y="1928813"/>
            <a:ext cx="3652837" cy="4929187"/>
          </a:xfrm>
          <a:prstGeom prst="rect">
            <a:avLst/>
          </a:prstGeom>
          <a:noFill/>
          <a:ln w="9525">
            <a:noFill/>
          </a:ln>
        </p:spPr>
      </p:pic>
      <p:pic>
        <p:nvPicPr>
          <p:cNvPr id="103430" name="Picture 2" descr="C:\Users\Administrator\AppData\Roaming\Tencent\Users\68046508\QQ\WinTemp\RichOle\HU2333D3KP_1DAKM`(GH2FD.jpg"/>
          <p:cNvPicPr>
            <a:picLocks noChangeAspect="1"/>
          </p:cNvPicPr>
          <p:nvPr/>
        </p:nvPicPr>
        <p:blipFill>
          <a:blip r:embed="rId3"/>
          <a:stretch>
            <a:fillRect/>
          </a:stretch>
        </p:blipFill>
        <p:spPr>
          <a:xfrm>
            <a:off x="4032250" y="3857625"/>
            <a:ext cx="5111750" cy="3000375"/>
          </a:xfrm>
          <a:prstGeom prst="rect">
            <a:avLst/>
          </a:prstGeom>
          <a:noFill/>
          <a:ln w="9525">
            <a:noFill/>
          </a:ln>
        </p:spPr>
      </p:pic>
      <p:pic>
        <p:nvPicPr>
          <p:cNvPr id="103431" name="Picture 3" descr="C:\Users\Administrator\AppData\Roaming\Tencent\Users\68046508\QQ\WinTemp\RichOle\_XS$5V2S@$IC[M$9$CTJHM0.jpg"/>
          <p:cNvPicPr>
            <a:picLocks noChangeAspect="1"/>
          </p:cNvPicPr>
          <p:nvPr/>
        </p:nvPicPr>
        <p:blipFill>
          <a:blip r:embed="rId4"/>
          <a:stretch>
            <a:fillRect/>
          </a:stretch>
        </p:blipFill>
        <p:spPr>
          <a:xfrm>
            <a:off x="4071938" y="1135063"/>
            <a:ext cx="4948237" cy="27463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1"/>
          <p:cNvSpPr>
            <a:spLocks noGrp="1"/>
          </p:cNvSpPr>
          <p:nvPr>
            <p:ph type="title"/>
          </p:nvPr>
        </p:nvSpPr>
        <p:spPr>
          <a:xfrm>
            <a:off x="142875" y="142875"/>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OCULUS</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b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立体视觉效果</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104453" name="Picture 2" descr="C:\Users\Administrator\AppData\Roaming\Tencent\Users\68046508\QQ\WinTemp\RichOle\JD87]AH]PNO)P7I~UJ~QRQ2.jpg"/>
          <p:cNvPicPr>
            <a:picLocks noChangeAspect="1"/>
          </p:cNvPicPr>
          <p:nvPr/>
        </p:nvPicPr>
        <p:blipFill>
          <a:blip r:embed="rId1"/>
          <a:stretch>
            <a:fillRect/>
          </a:stretch>
        </p:blipFill>
        <p:spPr>
          <a:xfrm>
            <a:off x="0" y="2857500"/>
            <a:ext cx="6456363" cy="4000500"/>
          </a:xfrm>
          <a:prstGeom prst="rect">
            <a:avLst/>
          </a:prstGeom>
          <a:noFill/>
          <a:ln w="9525">
            <a:noFill/>
          </a:ln>
        </p:spPr>
      </p:pic>
      <p:pic>
        <p:nvPicPr>
          <p:cNvPr id="104454" name="Picture 3" descr="C:\Users\Administrator\AppData\Roaming\Tencent\Users\68046508\QQ\WinTemp\RichOle\8GNQKTA94BAPD$5)6}RL9N2.jpg"/>
          <p:cNvPicPr>
            <a:picLocks noChangeAspect="1"/>
          </p:cNvPicPr>
          <p:nvPr/>
        </p:nvPicPr>
        <p:blipFill>
          <a:blip r:embed="rId2"/>
          <a:stretch>
            <a:fillRect/>
          </a:stretch>
        </p:blipFill>
        <p:spPr>
          <a:xfrm>
            <a:off x="3481388" y="0"/>
            <a:ext cx="5662612" cy="3173413"/>
          </a:xfrm>
          <a:prstGeom prst="rect">
            <a:avLst/>
          </a:prstGeom>
          <a:noFill/>
          <a:ln w="9525">
            <a:noFill/>
          </a:ln>
        </p:spPr>
      </p:pic>
      <p:pic>
        <p:nvPicPr>
          <p:cNvPr id="104455" name="Picture 5" descr="C:\Users\Administrator\AppData\Roaming\Tencent\Users\68046508\QQ\WinTemp\RichOle\QUG@(PS)OKF~FDDZG@7RQ$O.png"/>
          <p:cNvPicPr>
            <a:picLocks noChangeAspect="1"/>
          </p:cNvPicPr>
          <p:nvPr/>
        </p:nvPicPr>
        <p:blipFill>
          <a:blip r:embed="rId3"/>
          <a:stretch>
            <a:fillRect/>
          </a:stretch>
        </p:blipFill>
        <p:spPr>
          <a:xfrm>
            <a:off x="6221413" y="3357563"/>
            <a:ext cx="2922587" cy="2928937"/>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1"/>
          <p:cNvSpPr>
            <a:spLocks noGrp="1"/>
          </p:cNvSpPr>
          <p:nvPr>
            <p:ph type="title"/>
          </p:nvPr>
        </p:nvSpPr>
        <p:spPr>
          <a:xfrm>
            <a:off x="0" y="142875"/>
            <a:ext cx="7010400" cy="14478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OCUOCUL</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105476" name="Picture 1" descr="C:\Users\Administrator\AppData\Roaming\Tencent\Users\68046508\QQ\WinTemp\RichOle\]]%Y@OCD@M}3BF7JE`~R5N7.jpg"/>
          <p:cNvPicPr>
            <a:picLocks noChangeAspect="1"/>
          </p:cNvPicPr>
          <p:nvPr/>
        </p:nvPicPr>
        <p:blipFill>
          <a:blip r:embed="rId1"/>
          <a:stretch>
            <a:fillRect/>
          </a:stretch>
        </p:blipFill>
        <p:spPr>
          <a:xfrm>
            <a:off x="3214688" y="3636963"/>
            <a:ext cx="5929312" cy="3221037"/>
          </a:xfrm>
          <a:prstGeom prst="rect">
            <a:avLst/>
          </a:prstGeom>
          <a:noFill/>
          <a:ln w="9525">
            <a:noFill/>
          </a:ln>
        </p:spPr>
      </p:pic>
      <p:pic>
        <p:nvPicPr>
          <p:cNvPr id="105477" name="Picture 2" descr="C:\Users\Administrator\AppData\Roaming\Tencent\Users\68046508\QQ\WinTemp\RichOle\[B_[KS7AQE1EP95JNOBYYRD.jpg"/>
          <p:cNvPicPr>
            <a:picLocks noChangeAspect="1"/>
          </p:cNvPicPr>
          <p:nvPr/>
        </p:nvPicPr>
        <p:blipFill>
          <a:blip r:embed="rId2"/>
          <a:stretch>
            <a:fillRect/>
          </a:stretch>
        </p:blipFill>
        <p:spPr>
          <a:xfrm>
            <a:off x="3136900" y="0"/>
            <a:ext cx="6007100" cy="3643313"/>
          </a:xfrm>
          <a:prstGeom prst="rect">
            <a:avLst/>
          </a:prstGeom>
          <a:noFill/>
          <a:ln w="9525">
            <a:noFill/>
          </a:ln>
        </p:spPr>
      </p:pic>
      <p:pic>
        <p:nvPicPr>
          <p:cNvPr id="105478" name="Picture 4" descr="C:\Users\Administrator\AppData\Roaming\Tencent\Users\68046508\QQ\WinTemp\RichOle\VO8CQPV69V]I_VXS$L6UUMY.png"/>
          <p:cNvPicPr>
            <a:picLocks noGrp="1" noChangeAspect="1"/>
          </p:cNvPicPr>
          <p:nvPr>
            <p:ph idx="1"/>
          </p:nvPr>
        </p:nvPicPr>
        <p:blipFill>
          <a:blip r:embed="rId3"/>
          <a:srcRect/>
          <a:stretch>
            <a:fillRect/>
          </a:stretch>
        </p:blipFill>
        <p:spPr>
          <a:xfrm>
            <a:off x="0" y="1785938"/>
            <a:ext cx="3163888" cy="5072062"/>
          </a:xfrm>
        </p:spPr>
      </p:pic>
      <p:sp>
        <p:nvSpPr>
          <p:cNvPr id="105479" name="标题 1"/>
          <p:cNvSpPr txBox="1"/>
          <p:nvPr/>
        </p:nvSpPr>
        <p:spPr>
          <a:xfrm>
            <a:off x="142875" y="142875"/>
            <a:ext cx="7010400" cy="1447800"/>
          </a:xfrm>
          <a:prstGeom prst="rect">
            <a:avLst/>
          </a:prstGeom>
          <a:noFill/>
          <a:ln w="9525">
            <a:noFill/>
          </a:ln>
        </p:spPr>
        <p:txBody>
          <a:bodyPr anchor="ctr"/>
          <a:p>
            <a:pPr lvl="0" eaLnBrk="1" hangingPunct="1"/>
            <a:r>
              <a:rPr lang="en-US" altLang="zh-CN" sz="3200" dirty="0">
                <a:solidFill>
                  <a:schemeClr val="tx2"/>
                </a:solidFill>
                <a:latin typeface="Times New Roman" panose="02020603050405020304" pitchFamily="18" charset="0"/>
                <a:ea typeface="宋体" panose="02010600030101010101" pitchFamily="2" charset="-122"/>
              </a:rPr>
              <a:t>OCULUS</a:t>
            </a:r>
            <a:br>
              <a:rPr lang="en-US" altLang="zh-CN" sz="3200" dirty="0">
                <a:solidFill>
                  <a:schemeClr val="tx2"/>
                </a:solidFill>
                <a:latin typeface="Times New Roman" panose="02020603050405020304" pitchFamily="18" charset="0"/>
                <a:ea typeface="宋体" panose="02010600030101010101" pitchFamily="2" charset="-122"/>
              </a:rPr>
            </a:br>
            <a:r>
              <a:rPr lang="zh-CN" altLang="en-US" sz="3200" dirty="0">
                <a:solidFill>
                  <a:schemeClr val="tx2"/>
                </a:solidFill>
                <a:latin typeface="Times New Roman" panose="02020603050405020304" pitchFamily="18" charset="0"/>
                <a:ea typeface="宋体" panose="02010600030101010101" pitchFamily="2" charset="-122"/>
              </a:rPr>
              <a:t>游戏应用</a:t>
            </a:r>
            <a:endParaRPr lang="zh-CN" altLang="en-US" sz="3200" dirty="0">
              <a:solidFill>
                <a:schemeClr val="tx2"/>
              </a:solidFill>
              <a:latin typeface="Times New Roman" panose="02020603050405020304" pitchFamily="18" charset="0"/>
              <a:ea typeface="宋体" panose="02010600030101010101" pitchFamily="2"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标题 1"/>
          <p:cNvSpPr>
            <a:spLocks noGrp="1"/>
          </p:cNvSpPr>
          <p:nvPr>
            <p:ph type="title"/>
          </p:nvPr>
        </p:nvSpPr>
        <p:spPr>
          <a:xfrm>
            <a:off x="285750" y="142875"/>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微软</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b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rPr>
              <a:t>HoloLens</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106501" name="Picture 1" descr="C:\Users\Administrator\AppData\Roaming\Tencent\Users\68046508\QQ\WinTemp\RichOle\XDK)~8PWVHQI5SRK7{E4~S1.png"/>
          <p:cNvPicPr>
            <a:picLocks noChangeAspect="1"/>
          </p:cNvPicPr>
          <p:nvPr/>
        </p:nvPicPr>
        <p:blipFill>
          <a:blip r:embed="rId1"/>
          <a:stretch>
            <a:fillRect/>
          </a:stretch>
        </p:blipFill>
        <p:spPr>
          <a:xfrm>
            <a:off x="3714750" y="0"/>
            <a:ext cx="5286375" cy="2373313"/>
          </a:xfrm>
          <a:prstGeom prst="rect">
            <a:avLst/>
          </a:prstGeom>
          <a:noFill/>
          <a:ln w="9525">
            <a:noFill/>
          </a:ln>
        </p:spPr>
      </p:pic>
      <p:sp>
        <p:nvSpPr>
          <p:cNvPr id="106502" name="AutoShape 3" descr="C:\Users\Administrator\AppData\Roaming\Tencent\Users\68046508\QQ\WinTemp\RichOle\SYU_x0012_B0GIKQ~%LEHLHP643.png"/>
          <p:cNvSpPr>
            <a:spLocks noChangeAspect="1"/>
          </p:cNvSpPr>
          <p:nvPr/>
        </p:nvSpPr>
        <p:spPr>
          <a:xfrm>
            <a:off x="0" y="0"/>
            <a:ext cx="304800" cy="304800"/>
          </a:xfrm>
          <a:prstGeom prst="rect">
            <a:avLst/>
          </a:prstGeom>
          <a:noFill/>
          <a:ln w="9525">
            <a:noFill/>
          </a:ln>
        </p:spPr>
        <p:txBody>
          <a:bodyPr/>
          <a:p>
            <a:pPr lvl="0" eaLnBrk="1" hangingPunct="1"/>
            <a:endParaRPr lang="zh-CN" altLang="en-US" dirty="0">
              <a:latin typeface="Times New Roman" panose="02020603050405020304" pitchFamily="18" charset="0"/>
              <a:ea typeface="宋体" panose="02010600030101010101" pitchFamily="2" charset="-122"/>
            </a:endParaRPr>
          </a:p>
        </p:txBody>
      </p:sp>
      <p:pic>
        <p:nvPicPr>
          <p:cNvPr id="106503" name="Picture 4" descr="C:\Users\Administrator\AppData\Roaming\Tencent\Users\68046508\QQ\WinTemp\RichOle\C~3%(GPKO82ZTSWHTJ]PG4W.jpg"/>
          <p:cNvPicPr>
            <a:picLocks noChangeAspect="1"/>
          </p:cNvPicPr>
          <p:nvPr/>
        </p:nvPicPr>
        <p:blipFill>
          <a:blip r:embed="rId2"/>
          <a:stretch>
            <a:fillRect/>
          </a:stretch>
        </p:blipFill>
        <p:spPr>
          <a:xfrm>
            <a:off x="142875" y="2214563"/>
            <a:ext cx="8277225" cy="4500562"/>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5" name="Picture 2" descr="C:\Users\Administrator\AppData\Roaming\Tencent\Users\68046508\QQ\WinTemp\RichOle\S45A]~[H8UV2}]]]D6CH`{R.png"/>
          <p:cNvPicPr>
            <a:picLocks noChangeAspect="1"/>
          </p:cNvPicPr>
          <p:nvPr/>
        </p:nvPicPr>
        <p:blipFill>
          <a:blip r:embed="rId1"/>
          <a:stretch>
            <a:fillRect/>
          </a:stretch>
        </p:blipFill>
        <p:spPr>
          <a:xfrm>
            <a:off x="0" y="3867150"/>
            <a:ext cx="5429250" cy="2990850"/>
          </a:xfrm>
          <a:prstGeom prst="rect">
            <a:avLst/>
          </a:prstGeom>
          <a:noFill/>
          <a:ln w="9525">
            <a:noFill/>
          </a:ln>
        </p:spPr>
      </p:pic>
      <p:pic>
        <p:nvPicPr>
          <p:cNvPr id="107526" name="Picture 1" descr="C:\Users\Administrator\AppData\Roaming\Tencent\Users\68046508\QQ\WinTemp\RichOle\L(5@0$KX{4$V)H(96_XKCNJ.jpg"/>
          <p:cNvPicPr>
            <a:picLocks noChangeAspect="1"/>
          </p:cNvPicPr>
          <p:nvPr/>
        </p:nvPicPr>
        <p:blipFill>
          <a:blip r:embed="rId2"/>
          <a:stretch>
            <a:fillRect/>
          </a:stretch>
        </p:blipFill>
        <p:spPr>
          <a:xfrm>
            <a:off x="3143250" y="0"/>
            <a:ext cx="6000750" cy="3984625"/>
          </a:xfrm>
          <a:prstGeom prst="rect">
            <a:avLst/>
          </a:prstGeom>
          <a:noFill/>
          <a:ln w="9525">
            <a:noFill/>
          </a:ln>
        </p:spPr>
      </p:pic>
      <p:sp>
        <p:nvSpPr>
          <p:cNvPr id="107527" name="标题 1"/>
          <p:cNvSpPr txBox="1"/>
          <p:nvPr/>
        </p:nvSpPr>
        <p:spPr>
          <a:xfrm>
            <a:off x="358775" y="269240"/>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anose="02020603050405020304" pitchFamily="18" charset="0"/>
                <a:ea typeface="宋体" panose="02010600030101010101" pitchFamily="2" charset="-122"/>
              </a:rPr>
              <a:t>微软</a:t>
            </a:r>
            <a:br>
              <a:rPr lang="en-US" altLang="zh-CN" sz="3200" dirty="0">
                <a:solidFill>
                  <a:schemeClr val="tx2"/>
                </a:solidFill>
                <a:latin typeface="Times New Roman" panose="02020603050405020304" pitchFamily="18" charset="0"/>
                <a:ea typeface="宋体" panose="02010600030101010101" pitchFamily="2" charset="-122"/>
              </a:rPr>
            </a:br>
            <a:r>
              <a:rPr lang="en-US" altLang="zh-CN" sz="3200" dirty="0">
                <a:solidFill>
                  <a:schemeClr val="tx2"/>
                </a:solidFill>
                <a:latin typeface="Times New Roman" panose="02020603050405020304" pitchFamily="18" charset="0"/>
                <a:ea typeface="宋体" panose="02010600030101010101" pitchFamily="2" charset="-122"/>
              </a:rPr>
              <a:t>HoloLens</a:t>
            </a:r>
            <a:endParaRPr lang="zh-CN" altLang="en-US" sz="3200" dirty="0">
              <a:solidFill>
                <a:schemeClr val="tx2"/>
              </a:solidFill>
              <a:latin typeface="Times New Roman" panose="02020603050405020304" pitchFamily="18" charset="0"/>
              <a:ea typeface="宋体" panose="02010600030101010101" pitchFamily="2" charset="-122"/>
            </a:endParaRPr>
          </a:p>
        </p:txBody>
      </p:sp>
      <p:pic>
        <p:nvPicPr>
          <p:cNvPr id="107528" name="Picture 2" descr="C:\Users\Administrator\AppData\Roaming\Tencent\Users\68046508\QQ\WinTemp\RichOle\~TH%QYOBNNXB}~]9B3}[T@R.jpg"/>
          <p:cNvPicPr>
            <a:picLocks noChangeAspect="1"/>
          </p:cNvPicPr>
          <p:nvPr/>
        </p:nvPicPr>
        <p:blipFill>
          <a:blip r:embed="rId3"/>
          <a:stretch>
            <a:fillRect/>
          </a:stretch>
        </p:blipFill>
        <p:spPr>
          <a:xfrm>
            <a:off x="4995863" y="4594225"/>
            <a:ext cx="4148137" cy="2263775"/>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108549" name="Picture 2" descr="C:\Users\Administrator\AppData\Roaming\Tencent\Users\68046508\QQ\WinTemp\RichOle\%HM)I6OPWQI]@2Z[]~22IUQ.png"/>
          <p:cNvPicPr>
            <a:picLocks noChangeAspect="1"/>
          </p:cNvPicPr>
          <p:nvPr/>
        </p:nvPicPr>
        <p:blipFill>
          <a:blip r:embed="rId1"/>
          <a:stretch>
            <a:fillRect/>
          </a:stretch>
        </p:blipFill>
        <p:spPr>
          <a:xfrm>
            <a:off x="2428875" y="0"/>
            <a:ext cx="6715125" cy="3719513"/>
          </a:xfrm>
          <a:prstGeom prst="rect">
            <a:avLst/>
          </a:prstGeom>
          <a:noFill/>
          <a:ln w="9525">
            <a:noFill/>
          </a:ln>
        </p:spPr>
      </p:pic>
      <p:pic>
        <p:nvPicPr>
          <p:cNvPr id="108550" name="Picture 1" descr="C:\Users\Administrator\AppData\Roaming\Tencent\Users\68046508\QQ\WinTemp\RichOle\`$BHAVMM@13M]6VY{O6O7G6.jpg"/>
          <p:cNvPicPr>
            <a:picLocks noChangeAspect="1"/>
          </p:cNvPicPr>
          <p:nvPr/>
        </p:nvPicPr>
        <p:blipFill>
          <a:blip r:embed="rId2"/>
          <a:stretch>
            <a:fillRect/>
          </a:stretch>
        </p:blipFill>
        <p:spPr>
          <a:xfrm>
            <a:off x="0" y="3365500"/>
            <a:ext cx="6286500" cy="3492500"/>
          </a:xfrm>
          <a:prstGeom prst="rect">
            <a:avLst/>
          </a:prstGeom>
          <a:noFill/>
          <a:ln w="9525">
            <a:noFill/>
          </a:ln>
        </p:spPr>
      </p:pic>
      <p:sp>
        <p:nvSpPr>
          <p:cNvPr id="108551" name="标题 1"/>
          <p:cNvSpPr txBox="1"/>
          <p:nvPr/>
        </p:nvSpPr>
        <p:spPr>
          <a:xfrm>
            <a:off x="142875" y="142875"/>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anose="02020603050405020304" pitchFamily="18" charset="0"/>
                <a:ea typeface="宋体" panose="02010600030101010101" pitchFamily="2" charset="-122"/>
              </a:rPr>
              <a:t>微软</a:t>
            </a:r>
            <a:br>
              <a:rPr lang="en-US" altLang="zh-CN" sz="3200" dirty="0">
                <a:solidFill>
                  <a:schemeClr val="tx2"/>
                </a:solidFill>
                <a:latin typeface="Times New Roman" panose="02020603050405020304" pitchFamily="18" charset="0"/>
                <a:ea typeface="宋体" panose="02010600030101010101" pitchFamily="2" charset="-122"/>
              </a:rPr>
            </a:br>
            <a:r>
              <a:rPr lang="en-US" altLang="zh-CN" sz="3200" dirty="0">
                <a:solidFill>
                  <a:schemeClr val="tx2"/>
                </a:solidFill>
                <a:latin typeface="Times New Roman" panose="02020603050405020304" pitchFamily="18" charset="0"/>
                <a:ea typeface="宋体" panose="02010600030101010101" pitchFamily="2" charset="-122"/>
              </a:rPr>
              <a:t>HoloLens</a:t>
            </a:r>
            <a:endParaRPr lang="zh-CN" altLang="en-US" sz="3200" dirty="0">
              <a:solidFill>
                <a:schemeClr val="tx2"/>
              </a:solidFill>
              <a:latin typeface="Times New Roman" panose="02020603050405020304" pitchFamily="18" charset="0"/>
              <a:ea typeface="宋体" panose="02010600030101010101" pitchFamily="2"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572" name="Picture 2" descr="C:\Users\Administrator\AppData\Roaming\Tencent\Users\68046508\QQ\WinTemp\RichOle\[2)F$1[~B1E_)R1][AOFUT3.jpg"/>
          <p:cNvPicPr>
            <a:picLocks noChangeAspect="1"/>
          </p:cNvPicPr>
          <p:nvPr/>
        </p:nvPicPr>
        <p:blipFill>
          <a:blip r:embed="rId1"/>
          <a:stretch>
            <a:fillRect/>
          </a:stretch>
        </p:blipFill>
        <p:spPr>
          <a:xfrm>
            <a:off x="2759075" y="0"/>
            <a:ext cx="6384925" cy="3714750"/>
          </a:xfrm>
          <a:prstGeom prst="rect">
            <a:avLst/>
          </a:prstGeom>
          <a:noFill/>
          <a:ln w="9525">
            <a:noFill/>
          </a:ln>
        </p:spPr>
      </p:pic>
      <p:pic>
        <p:nvPicPr>
          <p:cNvPr id="109573" name="Picture 1" descr="C:\Users\Administrator\AppData\Roaming\Tencent\Users\68046508\QQ\WinTemp\RichOle\W(@WPX@}[AU}`F4S@C[WDSB.jpg"/>
          <p:cNvPicPr>
            <a:picLocks noChangeAspect="1"/>
          </p:cNvPicPr>
          <p:nvPr/>
        </p:nvPicPr>
        <p:blipFill>
          <a:blip r:embed="rId2"/>
          <a:stretch>
            <a:fillRect/>
          </a:stretch>
        </p:blipFill>
        <p:spPr>
          <a:xfrm>
            <a:off x="0" y="3068638"/>
            <a:ext cx="5429250" cy="3789362"/>
          </a:xfrm>
          <a:prstGeom prst="rect">
            <a:avLst/>
          </a:prstGeom>
          <a:noFill/>
          <a:ln w="9525">
            <a:noFill/>
          </a:ln>
        </p:spPr>
      </p:pic>
      <p:sp>
        <p:nvSpPr>
          <p:cNvPr id="109574" name="标题 1"/>
          <p:cNvSpPr txBox="1"/>
          <p:nvPr/>
        </p:nvSpPr>
        <p:spPr>
          <a:xfrm>
            <a:off x="214313" y="142875"/>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anose="02020603050405020304" pitchFamily="18" charset="0"/>
                <a:ea typeface="宋体" panose="02010600030101010101" pitchFamily="2" charset="-122"/>
              </a:rPr>
              <a:t>微软</a:t>
            </a:r>
            <a:br>
              <a:rPr lang="en-US" altLang="zh-CN" sz="3200" dirty="0">
                <a:solidFill>
                  <a:schemeClr val="tx2"/>
                </a:solidFill>
                <a:latin typeface="Times New Roman" panose="02020603050405020304" pitchFamily="18" charset="0"/>
                <a:ea typeface="宋体" panose="02010600030101010101" pitchFamily="2" charset="-122"/>
              </a:rPr>
            </a:br>
            <a:r>
              <a:rPr lang="en-US" altLang="zh-CN" sz="3200" dirty="0">
                <a:solidFill>
                  <a:schemeClr val="tx2"/>
                </a:solidFill>
                <a:latin typeface="Times New Roman" panose="02020603050405020304" pitchFamily="18" charset="0"/>
                <a:ea typeface="宋体" panose="02010600030101010101" pitchFamily="2" charset="-122"/>
              </a:rPr>
              <a:t>HoloLens</a:t>
            </a:r>
            <a:endParaRPr lang="zh-CN" altLang="en-US" sz="3200" dirty="0">
              <a:solidFill>
                <a:schemeClr val="tx2"/>
              </a:solidFill>
              <a:latin typeface="Times New Roman" panose="02020603050405020304" pitchFamily="18" charset="0"/>
              <a:ea typeface="宋体" panose="02010600030101010101" pitchFamily="2" charset="-122"/>
            </a:endParaRPr>
          </a:p>
        </p:txBody>
      </p:sp>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1">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p>
            <a:pPr lvl="0" algn="r" eaLnBrk="1" hangingPunct="1"/>
            <a:fld id="{9A0DB2DC-4C9A-4742-B13C-FB6460FD3503}" type="slidenum">
              <a:rPr lang="en-US" altLang="zh-CN" sz="1400" b="0" dirty="0">
                <a:ea typeface="宋体" panose="02010600030101010101" pitchFamily="2" charset="-122"/>
              </a:rPr>
            </a:fld>
            <a:endParaRPr lang="en-US" altLang="zh-CN" sz="1400" b="0" dirty="0">
              <a:ea typeface="宋体" panose="02010600030101010101" pitchFamily="2" charset="-122"/>
            </a:endParaRPr>
          </a:p>
        </p:txBody>
      </p:sp>
    </p:spTree>
  </p:cSld>
  <p:clrMapOvr>
    <a:masterClrMapping/>
  </p:clrMapOvr>
  <p:transition/>
</p:sld>
</file>

<file path=ppt/theme/theme1.xml><?xml version="1.0" encoding="utf-8"?>
<a:theme xmlns:a="http://schemas.openxmlformats.org/drawingml/2006/main" name="讲稿内容模板">
  <a:themeElements>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3333CC"/>
      </a:hlink>
      <a:folHlink>
        <a:srgbClr val="3366FF"/>
      </a:folHlink>
    </a:clrScheme>
    <a:fontScheme name="讲稿内容模板">
      <a:majorFont>
        <a:latin typeface="Times New Roman"/>
        <a:ea typeface="幼圆"/>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讲稿内容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讲稿内容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讲稿内容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讲稿内容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讲稿内容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讲稿内容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讲稿内容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讲稿内容模板">
  <a:themeElements>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3333CC"/>
      </a:hlink>
      <a:folHlink>
        <a:srgbClr val="3366FF"/>
      </a:folHlink>
    </a:clrScheme>
    <a:fontScheme name="讲稿内容模板">
      <a:majorFont>
        <a:latin typeface="Times New Roman"/>
        <a:ea typeface="幼圆"/>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讲稿内容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讲稿内容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讲稿内容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讲稿内容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讲稿内容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讲稿内容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讲稿内容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rzhblue</Template>
  <TotalTime>0</TotalTime>
  <Words>3622</Words>
  <Application>WPS 演示</Application>
  <PresentationFormat>全屏显示(4:3)</PresentationFormat>
  <Paragraphs>875</Paragraphs>
  <Slides>98</Slides>
  <Notes>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98</vt:i4>
      </vt:variant>
    </vt:vector>
  </HeadingPairs>
  <TitlesOfParts>
    <vt:vector size="115" baseType="lpstr">
      <vt:lpstr>Arial</vt:lpstr>
      <vt:lpstr>宋体</vt:lpstr>
      <vt:lpstr>Wingdings</vt:lpstr>
      <vt:lpstr>Times New Roman</vt:lpstr>
      <vt:lpstr>楷体_GB2312</vt:lpstr>
      <vt:lpstr>幼圆</vt:lpstr>
      <vt:lpstr>新宋体</vt:lpstr>
      <vt:lpstr>微软雅黑</vt:lpstr>
      <vt:lpstr>Arial Unicode MS</vt:lpstr>
      <vt:lpstr>黑体</vt:lpstr>
      <vt:lpstr>Arial</vt:lpstr>
      <vt:lpstr>Times</vt:lpstr>
      <vt:lpstr>楷体_GB2312</vt:lpstr>
      <vt:lpstr>讲稿内容模板</vt:lpstr>
      <vt:lpstr>1_讲稿内容模板</vt:lpstr>
      <vt:lpstr>Equation.3</vt:lpstr>
      <vt:lpstr>Equation.3</vt:lpstr>
      <vt:lpstr>（1）内部总线----运算器、控制器、cache （2）系统总线-- 存储器（主存/内存） （3）I/O总线--- ？</vt:lpstr>
      <vt:lpstr>第七章 外存与I/O设备</vt:lpstr>
      <vt:lpstr>外围设备概述</vt:lpstr>
      <vt:lpstr>外围设备的分类</vt:lpstr>
      <vt:lpstr>外存储器</vt:lpstr>
      <vt:lpstr>外存储器</vt:lpstr>
      <vt:lpstr>一、磁盘存储器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1、硬磁盘存储器</vt:lpstr>
      <vt:lpstr>PowerPoint 演示文稿</vt:lpstr>
      <vt:lpstr>PowerPoint 演示文稿</vt:lpstr>
      <vt:lpstr>PowerPoint 演示文稿</vt:lpstr>
      <vt:lpstr>PowerPoint 演示文稿</vt:lpstr>
      <vt:lpstr>1、硬磁盘存储器</vt:lpstr>
      <vt:lpstr>PowerPoint 演示文稿</vt:lpstr>
      <vt:lpstr>7.2.5 磁盘存储器的技术指标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2、软磁盘存储器 </vt:lpstr>
      <vt:lpstr>PowerPoint 演示文稿</vt:lpstr>
      <vt:lpstr>2、软磁盘存储器</vt:lpstr>
      <vt:lpstr>PowerPoint 演示文稿</vt:lpstr>
      <vt:lpstr>2、软磁盘存储器 </vt:lpstr>
      <vt:lpstr>磁盘cache</vt:lpstr>
      <vt:lpstr>三、光盘存储器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ASCII码编码表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OCULUS     虚拟现实眼镜</vt:lpstr>
      <vt:lpstr>大视角+惯性传感器(追踪头部运动)</vt:lpstr>
      <vt:lpstr>OCULUS 立体视觉效果</vt:lpstr>
      <vt:lpstr>OCUOCUL</vt:lpstr>
      <vt:lpstr>微软 HoloLens</vt:lpstr>
      <vt:lpstr>PowerPoint 演示文稿</vt:lpstr>
      <vt:lpstr>PowerPoint 演示文稿</vt:lpstr>
      <vt:lpstr>PowerPoint 演示文稿</vt:lpstr>
    </vt:vector>
  </TitlesOfParts>
  <Company>hziee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creator>zhang</dc:creator>
  <dc:subject>第5章 存储体系</dc:subject>
  <cp:lastModifiedBy>青华电器</cp:lastModifiedBy>
  <cp:revision>194</cp:revision>
  <dcterms:created xsi:type="dcterms:W3CDTF">2004-11-17T05:40:00Z</dcterms:created>
  <dcterms:modified xsi:type="dcterms:W3CDTF">2018-05-30T16:22:28Z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